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12"/>
  </p:notesMasterIdLst>
  <p:sldIdLst>
    <p:sldId id="256" r:id="rId2"/>
    <p:sldId id="260" r:id="rId3"/>
    <p:sldId id="258" r:id="rId4"/>
    <p:sldId id="268" r:id="rId5"/>
    <p:sldId id="262" r:id="rId6"/>
    <p:sldId id="263" r:id="rId7"/>
    <p:sldId id="264" r:id="rId8"/>
    <p:sldId id="265" r:id="rId9"/>
    <p:sldId id="266"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5D159D-D345-33B2-67CF-767CDF06C9FB}" v="365" dt="2020-05-01T21:30:26.332"/>
    <p1510:client id="{13CEEADF-1791-6DDD-DB29-889F5EAE9423}" v="4" dt="2020-05-04T22:50:21.394"/>
    <p1510:client id="{1D17F57D-B568-EB39-8FD8-A5AED3B89BF8}" v="185" dt="2020-04-21T03:48:08.190"/>
    <p1510:client id="{3E6E033F-9BDA-6177-202E-42606866FAF5}" v="605" dt="2020-04-28T05:46:02.028"/>
    <p1510:client id="{41D1FB14-6E9C-51C7-7424-278288E99C4C}" v="4" dt="2020-04-26T21:32:41.525"/>
    <p1510:client id="{4D745105-0A97-C4C3-DB0D-2669124C3165}" v="10" dt="2020-04-22T19:21:36.914"/>
    <p1510:client id="{87DBBD37-5C56-2332-3C43-F10986C3ED1C}" v="405" dt="2020-04-30T02:56:56.252"/>
    <p1510:client id="{9590D920-8D93-0382-151C-0B93D0224060}" v="1974" dt="2020-04-29T04:06:35.289"/>
    <p1510:client id="{991463F7-BAAF-760F-9BA9-7C0B76BBC76E}" v="9" dt="2020-04-24T17:44:21.323"/>
    <p1510:client id="{C1660B1A-7610-CA54-76B3-20543BB8B03C}" v="42" dt="2020-04-29T04:11:59.271"/>
    <p1510:client id="{C4997D81-96CB-A30A-116D-787B117E9563}" v="3" dt="2020-04-21T18:34:39.973"/>
    <p1510:client id="{F89CBFAB-69F5-09E7-9490-B3C5AF474014}" v="383" dt="2020-05-01T16:59:10.8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8" d="100"/>
          <a:sy n="88" d="100"/>
        </p:scale>
        <p:origin x="269"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239B5D-087C-485C-A872-963C19EFBBF1}" type="datetimeFigureOut">
              <a:rPr lang="en-US"/>
              <a:t>5/7/2020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C1F271-4EC1-40AD-8125-2FEB69E9868B}" type="slidenum">
              <a:rPr lang="en-US"/>
              <a:t>‹#›</a:t>
            </a:fld>
            <a:endParaRPr lang="en-US"/>
          </a:p>
        </p:txBody>
      </p:sp>
    </p:spTree>
    <p:extLst>
      <p:ext uri="{BB962C8B-B14F-4D97-AF65-F5344CB8AC3E}">
        <p14:creationId xmlns:p14="http://schemas.microsoft.com/office/powerpoint/2010/main" val="963503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cancer.gov/images/cdr/live/CDR784770-750.jpg"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Title Slide (1 slide) </a:t>
            </a:r>
          </a:p>
          <a:p>
            <a:r>
              <a:rPr lang="en-US" dirty="0"/>
              <a:t>• Title of your research/project </a:t>
            </a:r>
          </a:p>
          <a:p>
            <a:r>
              <a:rPr lang="en-US" dirty="0"/>
              <a:t>• Your Name </a:t>
            </a:r>
          </a:p>
          <a:p>
            <a:r>
              <a:rPr lang="en-US" dirty="0"/>
              <a:t>• Faculty Adviser with proper credentials </a:t>
            </a:r>
          </a:p>
          <a:p>
            <a:r>
              <a:rPr lang="en-US" dirty="0"/>
              <a:t>• Site Preceptor with proper credentials </a:t>
            </a:r>
          </a:p>
          <a:p>
            <a:r>
              <a:rPr lang="en-US" dirty="0"/>
              <a:t>• Site Location</a:t>
            </a:r>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A8C1F271-4EC1-40AD-8125-2FEB69E9868B}" type="slidenum">
              <a:rPr lang="en-US"/>
              <a:t>1</a:t>
            </a:fld>
            <a:endParaRPr lang="en-US"/>
          </a:p>
        </p:txBody>
      </p:sp>
    </p:spTree>
    <p:extLst>
      <p:ext uri="{BB962C8B-B14F-4D97-AF65-F5344CB8AC3E}">
        <p14:creationId xmlns:p14="http://schemas.microsoft.com/office/powerpoint/2010/main" val="25804793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A8C1F271-4EC1-40AD-8125-2FEB69E9868B}" type="slidenum">
              <a:rPr lang="en-US"/>
              <a:t>10</a:t>
            </a:fld>
            <a:endParaRPr lang="en-US"/>
          </a:p>
        </p:txBody>
      </p:sp>
    </p:spTree>
    <p:extLst>
      <p:ext uri="{BB962C8B-B14F-4D97-AF65-F5344CB8AC3E}">
        <p14:creationId xmlns:p14="http://schemas.microsoft.com/office/powerpoint/2010/main" val="4249603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Introduction/Background (1 slide) </a:t>
            </a:r>
          </a:p>
          <a:p>
            <a:r>
              <a:rPr lang="en-US"/>
              <a:t>• Literature Review: what the literature says regarding your topic </a:t>
            </a:r>
          </a:p>
          <a:p>
            <a:r>
              <a:rPr lang="en-US"/>
              <a:t>• Your view on this project: the hole in the literature that you are trying to fill </a:t>
            </a:r>
          </a:p>
          <a:p>
            <a:r>
              <a:rPr lang="en-US"/>
              <a:t>• Purpose of the study: what you are testing in this project</a:t>
            </a:r>
          </a:p>
        </p:txBody>
      </p:sp>
      <p:sp>
        <p:nvSpPr>
          <p:cNvPr id="4" name="Slide Number Placeholder 3"/>
          <p:cNvSpPr>
            <a:spLocks noGrp="1"/>
          </p:cNvSpPr>
          <p:nvPr>
            <p:ph type="sldNum" sz="quarter" idx="5"/>
          </p:nvPr>
        </p:nvSpPr>
        <p:spPr/>
        <p:txBody>
          <a:bodyPr/>
          <a:lstStyle/>
          <a:p>
            <a:fld id="{A8C1F271-4EC1-40AD-8125-2FEB69E9868B}" type="slidenum">
              <a:rPr lang="en-US"/>
              <a:t>2</a:t>
            </a:fld>
            <a:endParaRPr lang="en-US"/>
          </a:p>
        </p:txBody>
      </p:sp>
    </p:spTree>
    <p:extLst>
      <p:ext uri="{BB962C8B-B14F-4D97-AF65-F5344CB8AC3E}">
        <p14:creationId xmlns:p14="http://schemas.microsoft.com/office/powerpoint/2010/main" val="2897322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Methods (1 slide) </a:t>
            </a:r>
          </a:p>
          <a:p>
            <a:r>
              <a:rPr lang="en-US"/>
              <a:t>• Explain how you got your data (Quantitative/Qualitative) </a:t>
            </a:r>
          </a:p>
          <a:p>
            <a:r>
              <a:rPr lang="en-US"/>
              <a:t>• Subjects </a:t>
            </a:r>
          </a:p>
          <a:p>
            <a:r>
              <a:rPr lang="en-US"/>
              <a:t>• Sampling design </a:t>
            </a:r>
          </a:p>
          <a:p>
            <a:r>
              <a:rPr lang="en-US"/>
              <a:t>• How you collected your data </a:t>
            </a:r>
          </a:p>
          <a:p>
            <a:r>
              <a:rPr lang="en-US"/>
              <a:t>• Analyses Conducted</a:t>
            </a:r>
          </a:p>
          <a:p>
            <a:endParaRPr lang="en-US" dirty="0">
              <a:cs typeface="Calibri"/>
            </a:endParaRPr>
          </a:p>
          <a:p>
            <a:r>
              <a:rPr lang="en-US">
                <a:cs typeface="Calibri"/>
              </a:rPr>
              <a:t>Image Reference:</a:t>
            </a:r>
          </a:p>
          <a:p>
            <a:r>
              <a:rPr lang="en-US" dirty="0">
                <a:hlinkClick r:id="rId3"/>
              </a:rPr>
              <a:t>https://www.cancer.gov/images/cdr/live/CDR784770-750.jpg</a:t>
            </a:r>
            <a:endParaRPr lang="en-US"/>
          </a:p>
        </p:txBody>
      </p:sp>
      <p:sp>
        <p:nvSpPr>
          <p:cNvPr id="4" name="Slide Number Placeholder 3"/>
          <p:cNvSpPr>
            <a:spLocks noGrp="1"/>
          </p:cNvSpPr>
          <p:nvPr>
            <p:ph type="sldNum" sz="quarter" idx="5"/>
          </p:nvPr>
        </p:nvSpPr>
        <p:spPr/>
        <p:txBody>
          <a:bodyPr/>
          <a:lstStyle/>
          <a:p>
            <a:fld id="{A8C1F271-4EC1-40AD-8125-2FEB69E9868B}" type="slidenum">
              <a:rPr lang="en-US"/>
              <a:t>3</a:t>
            </a:fld>
            <a:endParaRPr lang="en-US"/>
          </a:p>
        </p:txBody>
      </p:sp>
    </p:spTree>
    <p:extLst>
      <p:ext uri="{BB962C8B-B14F-4D97-AF65-F5344CB8AC3E}">
        <p14:creationId xmlns:p14="http://schemas.microsoft.com/office/powerpoint/2010/main" val="29009077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Data Tables/Figures (1-3 slides) </a:t>
            </a:r>
          </a:p>
          <a:p>
            <a:r>
              <a:rPr lang="en-US"/>
              <a:t>• Include all relevant tables and charts </a:t>
            </a:r>
          </a:p>
          <a:p>
            <a:r>
              <a:rPr lang="en-US"/>
              <a:t>• This can be more than one slide </a:t>
            </a:r>
          </a:p>
          <a:p>
            <a:r>
              <a:rPr lang="en-US"/>
              <a:t>• For presentation purpose circle or highlight important numbers/concepts that stand out</a:t>
            </a:r>
          </a:p>
        </p:txBody>
      </p:sp>
      <p:sp>
        <p:nvSpPr>
          <p:cNvPr id="4" name="Slide Number Placeholder 3"/>
          <p:cNvSpPr>
            <a:spLocks noGrp="1"/>
          </p:cNvSpPr>
          <p:nvPr>
            <p:ph type="sldNum" sz="quarter" idx="5"/>
          </p:nvPr>
        </p:nvSpPr>
        <p:spPr/>
        <p:txBody>
          <a:bodyPr/>
          <a:lstStyle/>
          <a:p>
            <a:fld id="{A8C1F271-4EC1-40AD-8125-2FEB69E9868B}" type="slidenum">
              <a:rPr lang="en-US"/>
              <a:t>4</a:t>
            </a:fld>
            <a:endParaRPr lang="en-US"/>
          </a:p>
        </p:txBody>
      </p:sp>
    </p:spTree>
    <p:extLst>
      <p:ext uri="{BB962C8B-B14F-4D97-AF65-F5344CB8AC3E}">
        <p14:creationId xmlns:p14="http://schemas.microsoft.com/office/powerpoint/2010/main" val="29846683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Tables/Figures (1-3 slides) </a:t>
            </a:r>
          </a:p>
          <a:p>
            <a:r>
              <a:rPr lang="en-US" dirty="0"/>
              <a:t>• Include all relevant tables and charts </a:t>
            </a:r>
            <a:endParaRPr lang="en-US" dirty="0">
              <a:cs typeface="Calibri"/>
            </a:endParaRPr>
          </a:p>
          <a:p>
            <a:r>
              <a:rPr lang="en-US" dirty="0"/>
              <a:t>• This can be more than one slide </a:t>
            </a:r>
            <a:endParaRPr lang="en-US" dirty="0">
              <a:cs typeface="Calibri"/>
            </a:endParaRPr>
          </a:p>
        </p:txBody>
      </p:sp>
      <p:sp>
        <p:nvSpPr>
          <p:cNvPr id="4" name="Slide Number Placeholder 3"/>
          <p:cNvSpPr>
            <a:spLocks noGrp="1"/>
          </p:cNvSpPr>
          <p:nvPr>
            <p:ph type="sldNum" sz="quarter" idx="5"/>
          </p:nvPr>
        </p:nvSpPr>
        <p:spPr/>
        <p:txBody>
          <a:bodyPr/>
          <a:lstStyle/>
          <a:p>
            <a:fld id="{A8C1F271-4EC1-40AD-8125-2FEB69E9868B}" type="slidenum">
              <a:rPr lang="en-US"/>
              <a:t>5</a:t>
            </a:fld>
            <a:endParaRPr lang="en-US"/>
          </a:p>
        </p:txBody>
      </p:sp>
    </p:spTree>
    <p:extLst>
      <p:ext uri="{BB962C8B-B14F-4D97-AF65-F5344CB8AC3E}">
        <p14:creationId xmlns:p14="http://schemas.microsoft.com/office/powerpoint/2010/main" val="10597433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Results (1 slide) </a:t>
            </a:r>
            <a:endParaRPr lang="en-US"/>
          </a:p>
          <a:p>
            <a:r>
              <a:rPr lang="en-US" dirty="0"/>
              <a:t>• Explain main findings </a:t>
            </a:r>
            <a:endParaRPr lang="en-US" dirty="0">
              <a:cs typeface="Calibri"/>
            </a:endParaRPr>
          </a:p>
          <a:p>
            <a:r>
              <a:rPr lang="en-US" dirty="0"/>
              <a:t>• Don’t repeat the results from the tables word for word </a:t>
            </a:r>
            <a:endParaRPr lang="en-US" dirty="0">
              <a:cs typeface="Calibri"/>
            </a:endParaRPr>
          </a:p>
          <a:p>
            <a:r>
              <a:rPr lang="en-US" dirty="0"/>
              <a:t>• For presentation purpose circle or highlight important numbers/concepts that stand out</a:t>
            </a:r>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A8C1F271-4EC1-40AD-8125-2FEB69E9868B}" type="slidenum">
              <a:rPr lang="en-US"/>
              <a:t>6</a:t>
            </a:fld>
            <a:endParaRPr lang="en-US"/>
          </a:p>
        </p:txBody>
      </p:sp>
    </p:spTree>
    <p:extLst>
      <p:ext uri="{BB962C8B-B14F-4D97-AF65-F5344CB8AC3E}">
        <p14:creationId xmlns:p14="http://schemas.microsoft.com/office/powerpoint/2010/main" val="5163083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Discussion (1 slide) </a:t>
            </a:r>
          </a:p>
          <a:p>
            <a:r>
              <a:rPr lang="en-US"/>
              <a:t>• Emphasize main findings </a:t>
            </a:r>
          </a:p>
          <a:p>
            <a:r>
              <a:rPr lang="en-US"/>
              <a:t>• Put findings into context based off what is already known </a:t>
            </a:r>
          </a:p>
          <a:p>
            <a:r>
              <a:rPr lang="en-US"/>
              <a:t>• Draw new conclusions </a:t>
            </a:r>
          </a:p>
          <a:p>
            <a:r>
              <a:rPr lang="en-US"/>
              <a:t>• List the strength/weaknesses of your study </a:t>
            </a:r>
          </a:p>
          <a:p>
            <a:r>
              <a:rPr lang="en-US"/>
              <a:t>• Discuss the implications of your research for future studies, clinical application, education or policy</a:t>
            </a:r>
          </a:p>
        </p:txBody>
      </p:sp>
      <p:sp>
        <p:nvSpPr>
          <p:cNvPr id="4" name="Slide Number Placeholder 3"/>
          <p:cNvSpPr>
            <a:spLocks noGrp="1"/>
          </p:cNvSpPr>
          <p:nvPr>
            <p:ph type="sldNum" sz="quarter" idx="5"/>
          </p:nvPr>
        </p:nvSpPr>
        <p:spPr/>
        <p:txBody>
          <a:bodyPr/>
          <a:lstStyle/>
          <a:p>
            <a:fld id="{A8C1F271-4EC1-40AD-8125-2FEB69E9868B}" type="slidenum">
              <a:rPr lang="en-US"/>
              <a:t>7</a:t>
            </a:fld>
            <a:endParaRPr lang="en-US"/>
          </a:p>
        </p:txBody>
      </p:sp>
    </p:spTree>
    <p:extLst>
      <p:ext uri="{BB962C8B-B14F-4D97-AF65-F5344CB8AC3E}">
        <p14:creationId xmlns:p14="http://schemas.microsoft.com/office/powerpoint/2010/main" val="19983914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Acknowledgements (1 slide) </a:t>
            </a:r>
          </a:p>
          <a:p>
            <a:r>
              <a:rPr lang="en-US"/>
              <a:t>• Acknowledge those that helped you </a:t>
            </a:r>
          </a:p>
          <a:p>
            <a:r>
              <a:rPr lang="en-US"/>
              <a:t>• If grant funded acknowledge them as well</a:t>
            </a:r>
          </a:p>
        </p:txBody>
      </p:sp>
      <p:sp>
        <p:nvSpPr>
          <p:cNvPr id="4" name="Slide Number Placeholder 3"/>
          <p:cNvSpPr>
            <a:spLocks noGrp="1"/>
          </p:cNvSpPr>
          <p:nvPr>
            <p:ph type="sldNum" sz="quarter" idx="5"/>
          </p:nvPr>
        </p:nvSpPr>
        <p:spPr/>
        <p:txBody>
          <a:bodyPr/>
          <a:lstStyle/>
          <a:p>
            <a:fld id="{A8C1F271-4EC1-40AD-8125-2FEB69E9868B}" type="slidenum">
              <a:rPr lang="en-US"/>
              <a:t>8</a:t>
            </a:fld>
            <a:endParaRPr lang="en-US"/>
          </a:p>
        </p:txBody>
      </p:sp>
    </p:spTree>
    <p:extLst>
      <p:ext uri="{BB962C8B-B14F-4D97-AF65-F5344CB8AC3E}">
        <p14:creationId xmlns:p14="http://schemas.microsoft.com/office/powerpoint/2010/main" val="29165755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References (As many slides as your citations take up) </a:t>
            </a:r>
          </a:p>
          <a:p>
            <a:r>
              <a:rPr lang="en-US"/>
              <a:t>• Make sure these references are in APA format</a:t>
            </a:r>
          </a:p>
        </p:txBody>
      </p:sp>
      <p:sp>
        <p:nvSpPr>
          <p:cNvPr id="4" name="Slide Number Placeholder 3"/>
          <p:cNvSpPr>
            <a:spLocks noGrp="1"/>
          </p:cNvSpPr>
          <p:nvPr>
            <p:ph type="sldNum" sz="quarter" idx="5"/>
          </p:nvPr>
        </p:nvSpPr>
        <p:spPr/>
        <p:txBody>
          <a:bodyPr/>
          <a:lstStyle/>
          <a:p>
            <a:fld id="{A8C1F271-4EC1-40AD-8125-2FEB69E9868B}" type="slidenum">
              <a:rPr lang="en-US"/>
              <a:t>9</a:t>
            </a:fld>
            <a:endParaRPr lang="en-US"/>
          </a:p>
        </p:txBody>
      </p:sp>
    </p:spTree>
    <p:extLst>
      <p:ext uri="{BB962C8B-B14F-4D97-AF65-F5344CB8AC3E}">
        <p14:creationId xmlns:p14="http://schemas.microsoft.com/office/powerpoint/2010/main" val="1079205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dirty="0"/>
              <a:t>Click to edit Master title style</a:t>
            </a:r>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5/7/2020</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08604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dirty="0"/>
              <a:t>Click to edit Master title style</a:t>
            </a:r>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30505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dirty="0"/>
              <a:t>Click to edit Master title style</a:t>
            </a:r>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900170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dirty="0"/>
              <a:t>Click to edit Master title style</a:t>
            </a:r>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272897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dirty="0"/>
              <a:t>Click to edit Master title style</a:t>
            </a:r>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2129750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dirty="0"/>
              <a:t>Click to edit Master title style</a:t>
            </a:r>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dirty="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199405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dirty="0"/>
              <a:t>Click to edit Master title style</a:t>
            </a:r>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dirty="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928151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936797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06886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chor="ct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6868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dirty="0"/>
              <a:t>Click to edit Master title style</a:t>
            </a:r>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38774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dirty="0"/>
              <a:t>Click to edit Master title style</a:t>
            </a:r>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B61BEF0D-F0BB-DE4B-95CE-6DB70DBA9567}" type="datetimeFigureOut">
              <a:rPr lang="en-US" dirty="0"/>
              <a:pPr/>
              <a:t>5/7/2020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423241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5/7/2020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16724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5/7/2020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69877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09626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dirty="0"/>
              <a:t>Click to edit Master title style</a:t>
            </a:r>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23308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dirty="0"/>
              <a:t>Click to edit Master title style</a:t>
            </a:r>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90284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5/7/2020</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616973381"/>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www.cdc.gov/cancer/dataviz"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5600" y="1380068"/>
            <a:ext cx="9877423" cy="2616199"/>
          </a:xfrm>
        </p:spPr>
        <p:txBody>
          <a:bodyPr vert="horz" lIns="91440" tIns="45720" rIns="91440" bIns="45720" rtlCol="0" anchor="ctr">
            <a:normAutofit fontScale="90000"/>
          </a:bodyPr>
          <a:lstStyle/>
          <a:p>
            <a:r>
              <a:rPr lang="en-US" b="1" dirty="0">
                <a:latin typeface="Calibri"/>
                <a:cs typeface="Calibri"/>
              </a:rPr>
              <a:t>Adaptation of </a:t>
            </a:r>
            <a:r>
              <a:rPr lang="en-US" b="1" dirty="0" smtClean="0">
                <a:latin typeface="Calibri"/>
                <a:cs typeface="Calibri"/>
              </a:rPr>
              <a:t>the Flu-FIT Program </a:t>
            </a:r>
            <a:r>
              <a:rPr lang="en-US" b="1" dirty="0">
                <a:latin typeface="Calibri"/>
                <a:cs typeface="Calibri"/>
              </a:rPr>
              <a:t/>
            </a:r>
            <a:br>
              <a:rPr lang="en-US" b="1" dirty="0">
                <a:latin typeface="Calibri"/>
                <a:cs typeface="Calibri"/>
              </a:rPr>
            </a:br>
            <a:r>
              <a:rPr lang="en-US" b="1" dirty="0">
                <a:latin typeface="Calibri"/>
                <a:cs typeface="Calibri"/>
              </a:rPr>
              <a:t>for Patient Aligned Care Teams</a:t>
            </a:r>
            <a:endParaRPr lang="en-US" dirty="0">
              <a:ea typeface="+mj-lt"/>
              <a:cs typeface="+mj-lt"/>
            </a:endParaRPr>
          </a:p>
        </p:txBody>
      </p:sp>
      <p:sp>
        <p:nvSpPr>
          <p:cNvPr id="3" name="Subtitle 2"/>
          <p:cNvSpPr>
            <a:spLocks noGrp="1"/>
          </p:cNvSpPr>
          <p:nvPr>
            <p:ph type="subTitle" idx="1"/>
          </p:nvPr>
        </p:nvSpPr>
        <p:spPr>
          <a:xfrm>
            <a:off x="2828303" y="3521814"/>
            <a:ext cx="8689096" cy="1388534"/>
          </a:xfrm>
        </p:spPr>
        <p:txBody>
          <a:bodyPr vert="horz" lIns="91440" tIns="0" rIns="91440" bIns="45720" rtlCol="0" anchor="t">
            <a:normAutofit/>
          </a:bodyPr>
          <a:lstStyle/>
          <a:p>
            <a:r>
              <a:rPr lang="en-US" sz="2000" b="1" dirty="0">
                <a:solidFill>
                  <a:schemeClr val="tx2"/>
                </a:solidFill>
                <a:latin typeface="Arial"/>
                <a:cs typeface="Arial"/>
              </a:rPr>
              <a:t>Sofia Funes, DO</a:t>
            </a:r>
            <a:endParaRPr lang="en-US" sz="2000" b="1" dirty="0">
              <a:solidFill>
                <a:schemeClr val="tx2"/>
              </a:solidFill>
              <a:latin typeface="Corbel" panose="020B0503020204020204"/>
              <a:cs typeface="Arial"/>
            </a:endParaRPr>
          </a:p>
          <a:p>
            <a:r>
              <a:rPr lang="en-US" sz="2000" b="1" dirty="0">
                <a:solidFill>
                  <a:schemeClr val="tx2"/>
                </a:solidFill>
                <a:latin typeface="Arial"/>
                <a:cs typeface="Arial"/>
              </a:rPr>
              <a:t>Claudia Flores, MS3, Amy Davidow, PhD</a:t>
            </a:r>
            <a:endParaRPr lang="en-US" sz="2000" b="1" dirty="0">
              <a:solidFill>
                <a:schemeClr val="tx2"/>
              </a:solidFill>
              <a:latin typeface="Corbel" panose="020B0503020204020204"/>
              <a:cs typeface="Arial"/>
            </a:endParaRPr>
          </a:p>
          <a:p>
            <a:r>
              <a:rPr lang="en-US" sz="2000" b="1" dirty="0">
                <a:solidFill>
                  <a:schemeClr val="tx2"/>
                </a:solidFill>
                <a:latin typeface="Arial"/>
                <a:cs typeface="Arial"/>
              </a:rPr>
              <a:t>Stephen Friedman, MD, Pearl Korenblit, MD, Pauline Thomas, MD</a:t>
            </a:r>
            <a:endParaRPr lang="en-US" sz="2000" b="1" dirty="0">
              <a:solidFill>
                <a:schemeClr val="tx2"/>
              </a:solidFill>
              <a:ea typeface="+mn-lt"/>
              <a:cs typeface="+mn-lt"/>
            </a:endParaRPr>
          </a:p>
        </p:txBody>
      </p:sp>
      <p:grpSp>
        <p:nvGrpSpPr>
          <p:cNvPr id="17" name="Group 16">
            <a:extLst>
              <a:ext uri="{FF2B5EF4-FFF2-40B4-BE49-F238E27FC236}">
                <a16:creationId xmlns:a16="http://schemas.microsoft.com/office/drawing/2014/main" id="{F713923B-498B-4D5D-BAB0-4D3EC244F825}"/>
              </a:ext>
            </a:extLst>
          </p:cNvPr>
          <p:cNvGrpSpPr/>
          <p:nvPr/>
        </p:nvGrpSpPr>
        <p:grpSpPr>
          <a:xfrm>
            <a:off x="7161669" y="5393586"/>
            <a:ext cx="4590207" cy="1017607"/>
            <a:chOff x="3854589" y="4905906"/>
            <a:chExt cx="6495207" cy="1398607"/>
          </a:xfrm>
        </p:grpSpPr>
        <p:sp>
          <p:nvSpPr>
            <p:cNvPr id="18" name="Rectangle 17">
              <a:extLst>
                <a:ext uri="{FF2B5EF4-FFF2-40B4-BE49-F238E27FC236}">
                  <a16:creationId xmlns:a16="http://schemas.microsoft.com/office/drawing/2014/main" id="{EB0EE48E-BCF2-4C28-AC33-067B8935F6DE}"/>
                </a:ext>
              </a:extLst>
            </p:cNvPr>
            <p:cNvSpPr/>
            <p:nvPr/>
          </p:nvSpPr>
          <p:spPr>
            <a:xfrm>
              <a:off x="6003278" y="4905906"/>
              <a:ext cx="4346518" cy="1397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Logo - VA">
              <a:extLst>
                <a:ext uri="{FF2B5EF4-FFF2-40B4-BE49-F238E27FC236}">
                  <a16:creationId xmlns:a16="http://schemas.microsoft.com/office/drawing/2014/main" id="{BA346946-8D6F-4DA9-9A95-8A37753D2913}"/>
                </a:ext>
              </a:extLst>
            </p:cNvPr>
            <p:cNvPicPr>
              <a:picLocks noChangeAspect="1" noChangeArrowheads="1"/>
            </p:cNvPicPr>
            <p:nvPr/>
          </p:nvPicPr>
          <p:blipFill>
            <a:blip r:embed="rId3" cstate="hqprint">
              <a:extLst>
                <a:ext uri="{28A0092B-C50C-407E-A947-70E740481C1C}">
                  <a14:useLocalDpi xmlns:a14="http://schemas.microsoft.com/office/drawing/2010/main"/>
                </a:ext>
              </a:extLst>
            </a:blip>
            <a:srcRect/>
            <a:stretch>
              <a:fillRect/>
            </a:stretch>
          </p:blipFill>
          <p:spPr bwMode="auto">
            <a:xfrm>
              <a:off x="8911508" y="4908740"/>
              <a:ext cx="1299570" cy="1395773"/>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6">
              <a:extLst>
                <a:ext uri="{FF2B5EF4-FFF2-40B4-BE49-F238E27FC236}">
                  <a16:creationId xmlns:a16="http://schemas.microsoft.com/office/drawing/2014/main" id="{5040DF51-7513-42FA-92F8-31BAB3299780}"/>
                </a:ext>
              </a:extLst>
            </p:cNvPr>
            <p:cNvPicPr>
              <a:picLocks noChangeAspect="1"/>
            </p:cNvPicPr>
            <p:nvPr/>
          </p:nvPicPr>
          <p:blipFill>
            <a:blip r:embed="rId4"/>
            <a:stretch>
              <a:fillRect/>
            </a:stretch>
          </p:blipFill>
          <p:spPr>
            <a:xfrm>
              <a:off x="6092432" y="5062954"/>
              <a:ext cx="2575416" cy="896105"/>
            </a:xfrm>
            <a:prstGeom prst="rect">
              <a:avLst/>
            </a:prstGeom>
          </p:spPr>
        </p:pic>
        <p:pic>
          <p:nvPicPr>
            <p:cNvPr id="4" name="Picture 4" descr="A picture containing drawing&#10;&#10;Description generated with very high confidence">
              <a:extLst>
                <a:ext uri="{FF2B5EF4-FFF2-40B4-BE49-F238E27FC236}">
                  <a16:creationId xmlns:a16="http://schemas.microsoft.com/office/drawing/2014/main" id="{18323E38-31D7-47E5-ACA0-1A99BE16AB5D}"/>
                </a:ext>
              </a:extLst>
            </p:cNvPr>
            <p:cNvPicPr>
              <a:picLocks noChangeAspect="1"/>
            </p:cNvPicPr>
            <p:nvPr/>
          </p:nvPicPr>
          <p:blipFill>
            <a:blip r:embed="rId5"/>
            <a:stretch>
              <a:fillRect/>
            </a:stretch>
          </p:blipFill>
          <p:spPr>
            <a:xfrm>
              <a:off x="3854589" y="4909095"/>
              <a:ext cx="2158792" cy="1393698"/>
            </a:xfrm>
            <a:prstGeom prst="rect">
              <a:avLst/>
            </a:prstGeom>
          </p:spPr>
        </p:pic>
      </p:grpSp>
    </p:spTree>
    <p:extLst>
      <p:ext uri="{BB962C8B-B14F-4D97-AF65-F5344CB8AC3E}">
        <p14:creationId xmlns:p14="http://schemas.microsoft.com/office/powerpoint/2010/main" val="1098572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9BAFD00-DED0-498E-8AEA-72523EBC2ED0}"/>
              </a:ext>
            </a:extLst>
          </p:cNvPr>
          <p:cNvSpPr txBox="1"/>
          <p:nvPr/>
        </p:nvSpPr>
        <p:spPr>
          <a:xfrm>
            <a:off x="1628775" y="85725"/>
            <a:ext cx="9458325"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a:t>REFERENCES</a:t>
            </a:r>
            <a:endParaRPr lang="en-US"/>
          </a:p>
        </p:txBody>
      </p:sp>
      <p:sp>
        <p:nvSpPr>
          <p:cNvPr id="2" name="TextBox 1">
            <a:extLst>
              <a:ext uri="{FF2B5EF4-FFF2-40B4-BE49-F238E27FC236}">
                <a16:creationId xmlns:a16="http://schemas.microsoft.com/office/drawing/2014/main" id="{58DDECD1-FFB3-41F5-A1AB-A3B2470E7472}"/>
              </a:ext>
            </a:extLst>
          </p:cNvPr>
          <p:cNvSpPr txBox="1"/>
          <p:nvPr/>
        </p:nvSpPr>
        <p:spPr>
          <a:xfrm>
            <a:off x="1633268" y="454325"/>
            <a:ext cx="9471803" cy="618630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Sans-Serif"/>
              <a:buChar char="•"/>
            </a:pPr>
            <a:r>
              <a:rPr lang="en-US"/>
              <a:t>Potter, Michael B, et al. “The FLU-FIT Project: An Effective Colorectal Cancer Screening Project for High Volume Flu Shot Clinics.” The American Journal of Managed Care, vol. 17, no. 8, 2011, pp. 577–83.</a:t>
            </a:r>
            <a:endParaRPr lang="en-US">
              <a:ea typeface="+mn-lt"/>
              <a:cs typeface="+mn-lt"/>
            </a:endParaRPr>
          </a:p>
          <a:p>
            <a:r>
              <a:rPr lang="en-US" dirty="0"/>
              <a:t>  </a:t>
            </a:r>
            <a:endParaRPr lang="en-US" dirty="0">
              <a:ea typeface="+mn-lt"/>
              <a:cs typeface="+mn-lt"/>
            </a:endParaRPr>
          </a:p>
          <a:p>
            <a:pPr marL="285750" indent="-285750">
              <a:buFont typeface="Arial,Sans-Serif"/>
              <a:buChar char="•"/>
            </a:pPr>
            <a:r>
              <a:rPr lang="en-US"/>
              <a:t>Walsh, Judith M. E., et al. “The FLU-FOBT Project in Community Clinics: Durable Benefits of a Randomized Controlled Trial.” Health Education Research, vol. 27, no. 5, Oxford University Press, Oct. 2012, pp. 886–94, doi:10.1093/her/cys063.</a:t>
            </a:r>
            <a:endParaRPr lang="en-US">
              <a:ea typeface="+mn-lt"/>
              <a:cs typeface="+mn-lt"/>
            </a:endParaRPr>
          </a:p>
          <a:p>
            <a:r>
              <a:rPr lang="en-US" dirty="0"/>
              <a:t>  </a:t>
            </a:r>
            <a:endParaRPr lang="en-US" dirty="0">
              <a:ea typeface="+mn-lt"/>
              <a:cs typeface="+mn-lt"/>
            </a:endParaRPr>
          </a:p>
          <a:p>
            <a:pPr marL="285750" indent="-285750">
              <a:buFont typeface="Arial,Sans-Serif"/>
              <a:buChar char="•"/>
            </a:pPr>
            <a:r>
              <a:rPr lang="en-US"/>
              <a:t>Potter, Michael B, et al. “Adaptation of the FLU-FOBT Project for a Primary Care Clinic Serving a Low-Income Chinese American Community: New Evidence of Effectiveness.” Journal of Health Care for the Poor and Underserved, vol. 22, no. 1, 2011, pp. 284–95, http://muse.jhu.edu/journals/journal_of_health_care_for_the_poor_and_underserved/v022/22.1.potter.html.</a:t>
            </a:r>
            <a:endParaRPr lang="en-US">
              <a:ea typeface="+mn-lt"/>
              <a:cs typeface="+mn-lt"/>
            </a:endParaRPr>
          </a:p>
          <a:p>
            <a:r>
              <a:rPr lang="en-US" dirty="0"/>
              <a:t>  </a:t>
            </a:r>
            <a:endParaRPr lang="en-US" dirty="0">
              <a:ea typeface="+mn-lt"/>
              <a:cs typeface="+mn-lt"/>
            </a:endParaRPr>
          </a:p>
          <a:p>
            <a:pPr marL="285750" indent="-285750">
              <a:buFont typeface="Arial,Sans-Serif"/>
              <a:buChar char="•"/>
            </a:pPr>
            <a:r>
              <a:rPr lang="en-US"/>
              <a:t>Potter, Michael B, et al. “Offering Annual Fecal Occult Blood Tests at Annual Flu Shot Clinics Increases Colorectal Cancer Screening Rates.” Annals of Family Medicine, vol. 7, no. 1, 2009, pp. 17–23, doi:10.1370/afm.934.</a:t>
            </a:r>
            <a:endParaRPr lang="en-US">
              <a:ea typeface="+mn-lt"/>
              <a:cs typeface="+mn-lt"/>
            </a:endParaRPr>
          </a:p>
          <a:p>
            <a:r>
              <a:rPr lang="en-US" dirty="0"/>
              <a:t>  </a:t>
            </a:r>
            <a:endParaRPr lang="en-US" dirty="0">
              <a:ea typeface="+mn-lt"/>
              <a:cs typeface="+mn-lt"/>
            </a:endParaRPr>
          </a:p>
          <a:p>
            <a:pPr marL="285750" indent="-285750">
              <a:buFont typeface="Arial,Sans-Serif"/>
              <a:buChar char="•"/>
            </a:pPr>
            <a:r>
              <a:rPr lang="en-US"/>
              <a:t>Sofia, Funes, et. al. “Adaptation of the Flu-FIT program for a primary care clinic serving military Veterans in East Orange, New Jersey.” American College of Preventive Medicine 2019 Conference, Poster Presentation.</a:t>
            </a:r>
            <a:endParaRPr lang="en-US">
              <a:ea typeface="+mn-lt"/>
              <a:cs typeface="+mn-lt"/>
            </a:endParaRPr>
          </a:p>
          <a:p>
            <a:endParaRPr lang="en-US">
              <a:ea typeface="+mn-lt"/>
              <a:cs typeface="+mn-lt"/>
            </a:endParaRPr>
          </a:p>
        </p:txBody>
      </p:sp>
    </p:spTree>
    <p:extLst>
      <p:ext uri="{BB962C8B-B14F-4D97-AF65-F5344CB8AC3E}">
        <p14:creationId xmlns:p14="http://schemas.microsoft.com/office/powerpoint/2010/main" val="22700162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5CB8B1-15C4-44FB-9E56-DD3C1FEC445E}"/>
              </a:ext>
            </a:extLst>
          </p:cNvPr>
          <p:cNvSpPr txBox="1"/>
          <p:nvPr/>
        </p:nvSpPr>
        <p:spPr>
          <a:xfrm>
            <a:off x="1628775" y="85725"/>
            <a:ext cx="9458325"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a:t>INTRODUCTION</a:t>
            </a:r>
            <a:endParaRPr lang="en-US" b="1" dirty="0"/>
          </a:p>
        </p:txBody>
      </p:sp>
      <p:sp>
        <p:nvSpPr>
          <p:cNvPr id="5" name="TextBox 4">
            <a:extLst>
              <a:ext uri="{FF2B5EF4-FFF2-40B4-BE49-F238E27FC236}">
                <a16:creationId xmlns:a16="http://schemas.microsoft.com/office/drawing/2014/main" id="{9E493CE4-F401-4F80-82DE-95CDB8F84D92}"/>
              </a:ext>
            </a:extLst>
          </p:cNvPr>
          <p:cNvSpPr txBox="1"/>
          <p:nvPr/>
        </p:nvSpPr>
        <p:spPr>
          <a:xfrm>
            <a:off x="1678760" y="636296"/>
            <a:ext cx="9471803" cy="37856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US" sz="2000" dirty="0">
                <a:latin typeface="Arial"/>
                <a:cs typeface="Arial"/>
              </a:rPr>
              <a:t>Colorectal cancer (CRC) deaths can be prevented with appropriate screening.</a:t>
            </a:r>
            <a:endParaRPr lang="en-US" sz="2000" dirty="0">
              <a:ea typeface="+mn-lt"/>
              <a:cs typeface="+mn-lt"/>
            </a:endParaRPr>
          </a:p>
          <a:p>
            <a:pPr marL="571500" indent="-571500">
              <a:buFont typeface="Arial,Sans-Serif"/>
              <a:buChar char="•"/>
            </a:pPr>
            <a:endParaRPr lang="en-US" sz="2000" dirty="0">
              <a:ea typeface="+mn-lt"/>
              <a:cs typeface="+mn-lt"/>
            </a:endParaRPr>
          </a:p>
          <a:p>
            <a:pPr marL="571500" indent="-571500">
              <a:buFont typeface="Arial,Sans-Serif"/>
              <a:buChar char="•"/>
            </a:pPr>
            <a:r>
              <a:rPr lang="en-US" sz="2000" dirty="0">
                <a:latin typeface="Arial"/>
                <a:cs typeface="Arial"/>
              </a:rPr>
              <a:t>Flu-FIT: a research-tested intervention program linking annual influenza immunization and colorectal cancer screening (CRCS) using a </a:t>
            </a:r>
            <a:endParaRPr lang="en-US" sz="2000" dirty="0">
              <a:latin typeface="Corbel" panose="020B0503020204020204"/>
              <a:cs typeface="Arial"/>
            </a:endParaRPr>
          </a:p>
          <a:p>
            <a:r>
              <a:rPr lang="en-US" sz="2000">
                <a:latin typeface="Arial"/>
                <a:cs typeface="Arial"/>
              </a:rPr>
              <a:t>        fecal </a:t>
            </a:r>
            <a:r>
              <a:rPr lang="en-US" sz="2000" dirty="0">
                <a:latin typeface="Arial"/>
                <a:cs typeface="Arial"/>
              </a:rPr>
              <a:t>immunochemical test (FIT).</a:t>
            </a:r>
            <a:endParaRPr lang="en-US" sz="2000">
              <a:ea typeface="+mn-lt"/>
              <a:cs typeface="+mn-lt"/>
            </a:endParaRPr>
          </a:p>
          <a:p>
            <a:pPr marL="571500" indent="-571500">
              <a:buFont typeface="Arial,Sans-Serif"/>
              <a:buChar char="•"/>
            </a:pPr>
            <a:endParaRPr lang="en-US" sz="2000" dirty="0">
              <a:latin typeface="Arial"/>
              <a:ea typeface="+mn-lt"/>
              <a:cs typeface="Arial"/>
            </a:endParaRPr>
          </a:p>
          <a:p>
            <a:pPr marL="571500" indent="-571500">
              <a:buFont typeface="Arial,Sans-Serif"/>
              <a:buChar char="•"/>
            </a:pPr>
            <a:r>
              <a:rPr lang="en-US" sz="2000" dirty="0">
                <a:latin typeface="Arial"/>
                <a:cs typeface="Arial"/>
              </a:rPr>
              <a:t>Currently the VA CRCS rate is 77%, they would like it to be higher, over the national VA rate of 82%. </a:t>
            </a:r>
          </a:p>
          <a:p>
            <a:pPr marL="571500" indent="-571500">
              <a:buFont typeface="Arial,Sans-Serif"/>
              <a:buChar char="•"/>
            </a:pPr>
            <a:endParaRPr lang="en-US" sz="2000" dirty="0">
              <a:latin typeface="Arial"/>
              <a:cs typeface="Arial"/>
            </a:endParaRPr>
          </a:p>
          <a:p>
            <a:pPr marL="571500" indent="-571500">
              <a:buFont typeface="Arial,Sans-Serif"/>
              <a:buChar char="•"/>
            </a:pPr>
            <a:r>
              <a:rPr lang="en-US" sz="2000">
                <a:latin typeface="Arial"/>
                <a:cs typeface="Arial"/>
              </a:rPr>
              <a:t>This is a second implementation of Flu-FIT as a quality improvement project for patient aligned care </a:t>
            </a:r>
            <a:r>
              <a:rPr lang="en-US" sz="2000" dirty="0">
                <a:latin typeface="Arial"/>
                <a:cs typeface="Arial"/>
              </a:rPr>
              <a:t>teams (PACT) at the US Department of Veterans Affairs (VA). </a:t>
            </a:r>
            <a:endParaRPr lang="en-US" sz="2000" dirty="0">
              <a:latin typeface="Arial"/>
              <a:ea typeface="+mn-lt"/>
              <a:cs typeface="Arial"/>
            </a:endParaRPr>
          </a:p>
        </p:txBody>
      </p:sp>
      <p:sp>
        <p:nvSpPr>
          <p:cNvPr id="8" name="Round Diagonal Corner Rectangle 40">
            <a:extLst>
              <a:ext uri="{FF2B5EF4-FFF2-40B4-BE49-F238E27FC236}">
                <a16:creationId xmlns:a16="http://schemas.microsoft.com/office/drawing/2014/main" id="{15D0364D-4AAC-4A8E-A180-B9F77DC94693}"/>
              </a:ext>
            </a:extLst>
          </p:cNvPr>
          <p:cNvSpPr/>
          <p:nvPr/>
        </p:nvSpPr>
        <p:spPr>
          <a:xfrm>
            <a:off x="2176731" y="4605068"/>
            <a:ext cx="8902461" cy="1589380"/>
          </a:xfrm>
          <a:prstGeom prst="round2DiagRect">
            <a:avLst>
              <a:gd name="adj1" fmla="val 43972"/>
              <a:gd name="adj2" fmla="val 2392"/>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650364" rtl="0" eaLnBrk="1" latinLnBrk="0" hangingPunct="1">
              <a:defRPr sz="9200" kern="1200">
                <a:solidFill>
                  <a:schemeClr val="lt1"/>
                </a:solidFill>
                <a:latin typeface="+mn-lt"/>
                <a:ea typeface="+mn-ea"/>
                <a:cs typeface="+mn-cs"/>
              </a:defRPr>
            </a:lvl1pPr>
            <a:lvl2pPr marL="2325182" algn="l" defTabSz="4650364" rtl="0" eaLnBrk="1" latinLnBrk="0" hangingPunct="1">
              <a:defRPr sz="9200" kern="1200">
                <a:solidFill>
                  <a:schemeClr val="lt1"/>
                </a:solidFill>
                <a:latin typeface="+mn-lt"/>
                <a:ea typeface="+mn-ea"/>
                <a:cs typeface="+mn-cs"/>
              </a:defRPr>
            </a:lvl2pPr>
            <a:lvl3pPr marL="4650364" algn="l" defTabSz="4650364" rtl="0" eaLnBrk="1" latinLnBrk="0" hangingPunct="1">
              <a:defRPr sz="9200" kern="1200">
                <a:solidFill>
                  <a:schemeClr val="lt1"/>
                </a:solidFill>
                <a:latin typeface="+mn-lt"/>
                <a:ea typeface="+mn-ea"/>
                <a:cs typeface="+mn-cs"/>
              </a:defRPr>
            </a:lvl3pPr>
            <a:lvl4pPr marL="6975546" algn="l" defTabSz="4650364" rtl="0" eaLnBrk="1" latinLnBrk="0" hangingPunct="1">
              <a:defRPr sz="9200" kern="1200">
                <a:solidFill>
                  <a:schemeClr val="lt1"/>
                </a:solidFill>
                <a:latin typeface="+mn-lt"/>
                <a:ea typeface="+mn-ea"/>
                <a:cs typeface="+mn-cs"/>
              </a:defRPr>
            </a:lvl4pPr>
            <a:lvl5pPr marL="9300728" algn="l" defTabSz="4650364" rtl="0" eaLnBrk="1" latinLnBrk="0" hangingPunct="1">
              <a:defRPr sz="9200" kern="1200">
                <a:solidFill>
                  <a:schemeClr val="lt1"/>
                </a:solidFill>
                <a:latin typeface="+mn-lt"/>
                <a:ea typeface="+mn-ea"/>
                <a:cs typeface="+mn-cs"/>
              </a:defRPr>
            </a:lvl5pPr>
            <a:lvl6pPr marL="11625910" algn="l" defTabSz="4650364" rtl="0" eaLnBrk="1" latinLnBrk="0" hangingPunct="1">
              <a:defRPr sz="9200" kern="1200">
                <a:solidFill>
                  <a:schemeClr val="lt1"/>
                </a:solidFill>
                <a:latin typeface="+mn-lt"/>
                <a:ea typeface="+mn-ea"/>
                <a:cs typeface="+mn-cs"/>
              </a:defRPr>
            </a:lvl6pPr>
            <a:lvl7pPr marL="13951092" algn="l" defTabSz="4650364" rtl="0" eaLnBrk="1" latinLnBrk="0" hangingPunct="1">
              <a:defRPr sz="9200" kern="1200">
                <a:solidFill>
                  <a:schemeClr val="lt1"/>
                </a:solidFill>
                <a:latin typeface="+mn-lt"/>
                <a:ea typeface="+mn-ea"/>
                <a:cs typeface="+mn-cs"/>
              </a:defRPr>
            </a:lvl7pPr>
            <a:lvl8pPr marL="16276274" algn="l" defTabSz="4650364" rtl="0" eaLnBrk="1" latinLnBrk="0" hangingPunct="1">
              <a:defRPr sz="9200" kern="1200">
                <a:solidFill>
                  <a:schemeClr val="lt1"/>
                </a:solidFill>
                <a:latin typeface="+mn-lt"/>
                <a:ea typeface="+mn-ea"/>
                <a:cs typeface="+mn-cs"/>
              </a:defRPr>
            </a:lvl8pPr>
            <a:lvl9pPr marL="18601456" algn="l" defTabSz="4650364" rtl="0" eaLnBrk="1" latinLnBrk="0" hangingPunct="1">
              <a:defRPr sz="9200" kern="1200">
                <a:solidFill>
                  <a:schemeClr val="lt1"/>
                </a:solidFill>
                <a:latin typeface="+mn-lt"/>
                <a:ea typeface="+mn-ea"/>
                <a:cs typeface="+mn-cs"/>
              </a:defRPr>
            </a:lvl9pPr>
          </a:lstStyle>
          <a:p>
            <a:pPr algn="ctr"/>
            <a:endParaRPr lang="en-US" dirty="0"/>
          </a:p>
        </p:txBody>
      </p:sp>
      <p:sp>
        <p:nvSpPr>
          <p:cNvPr id="9" name="TextBox 8">
            <a:extLst>
              <a:ext uri="{FF2B5EF4-FFF2-40B4-BE49-F238E27FC236}">
                <a16:creationId xmlns:a16="http://schemas.microsoft.com/office/drawing/2014/main" id="{EE085149-E01D-4A2F-8B5A-F19509DF3360}"/>
              </a:ext>
            </a:extLst>
          </p:cNvPr>
          <p:cNvSpPr txBox="1"/>
          <p:nvPr/>
        </p:nvSpPr>
        <p:spPr>
          <a:xfrm>
            <a:off x="2423124" y="4737879"/>
            <a:ext cx="8436633"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a:latin typeface="Arial"/>
                <a:ea typeface="+mn-lt"/>
                <a:cs typeface="+mn-lt"/>
              </a:rPr>
              <a:t>Objective: </a:t>
            </a:r>
            <a:endParaRPr lang="en-US"/>
          </a:p>
          <a:p>
            <a:r>
              <a:rPr lang="en-US" sz="2000" b="1">
                <a:latin typeface="Arial"/>
                <a:ea typeface="+mn-lt"/>
                <a:cs typeface="+mn-lt"/>
              </a:rPr>
              <a:t>Implement the Flu-FIT project at the East Orange VA, to  increase annual CRCS rates above 82% in participating primary care Flu-FIT teams during the 2019-2020 influenza season </a:t>
            </a:r>
            <a:endParaRPr lang="en-US"/>
          </a:p>
        </p:txBody>
      </p:sp>
    </p:spTree>
    <p:extLst>
      <p:ext uri="{BB962C8B-B14F-4D97-AF65-F5344CB8AC3E}">
        <p14:creationId xmlns:p14="http://schemas.microsoft.com/office/powerpoint/2010/main" val="24667665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20126D6-0651-465B-B551-5F26F6EA8E56}"/>
              </a:ext>
            </a:extLst>
          </p:cNvPr>
          <p:cNvSpPr txBox="1"/>
          <p:nvPr/>
        </p:nvSpPr>
        <p:spPr>
          <a:xfrm>
            <a:off x="1561381" y="569344"/>
            <a:ext cx="9529313" cy="62478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US" sz="2000" dirty="0">
                <a:latin typeface="Arial"/>
                <a:ea typeface="+mn-lt"/>
                <a:cs typeface="+mn-lt"/>
              </a:rPr>
              <a:t>Six </a:t>
            </a:r>
            <a:r>
              <a:rPr lang="en-US" sz="2000" dirty="0" smtClean="0">
                <a:latin typeface="Arial"/>
                <a:ea typeface="+mn-lt"/>
                <a:cs typeface="+mn-lt"/>
              </a:rPr>
              <a:t>participating primary care clinics participated </a:t>
            </a:r>
            <a:r>
              <a:rPr lang="en-US" sz="2000" dirty="0">
                <a:latin typeface="Arial"/>
                <a:ea typeface="+mn-lt"/>
                <a:cs typeface="+mn-lt"/>
              </a:rPr>
              <a:t>in the Flu-FIT project. </a:t>
            </a:r>
            <a:endParaRPr lang="en-US" dirty="0"/>
          </a:p>
          <a:p>
            <a:pPr marL="342900" indent="-342900">
              <a:buFont typeface="Arial"/>
              <a:buChar char="•"/>
            </a:pPr>
            <a:r>
              <a:rPr lang="en-US" sz="2000" dirty="0">
                <a:latin typeface="Arial"/>
                <a:ea typeface="+mn-lt"/>
                <a:cs typeface="+mn-lt"/>
              </a:rPr>
              <a:t>Six other </a:t>
            </a:r>
            <a:r>
              <a:rPr lang="en-US" sz="2000" dirty="0" smtClean="0">
                <a:latin typeface="Arial"/>
                <a:ea typeface="+mn-lt"/>
                <a:cs typeface="+mn-lt"/>
              </a:rPr>
              <a:t>clinics </a:t>
            </a:r>
            <a:r>
              <a:rPr lang="en-US" sz="2000" dirty="0">
                <a:latin typeface="Arial"/>
                <a:ea typeface="+mn-lt"/>
                <a:cs typeface="+mn-lt"/>
              </a:rPr>
              <a:t>were  only monitored and CRCS rates compared.</a:t>
            </a:r>
          </a:p>
          <a:p>
            <a:pPr marL="285750" indent="-285750">
              <a:buFont typeface="Arial"/>
              <a:buChar char="•"/>
            </a:pPr>
            <a:endParaRPr lang="en-US" sz="2000" dirty="0">
              <a:latin typeface="Arial"/>
              <a:cs typeface="Arial"/>
            </a:endParaRPr>
          </a:p>
          <a:p>
            <a:pPr marL="285750" indent="-285750">
              <a:buFont typeface="Arial"/>
              <a:buChar char="•"/>
            </a:pPr>
            <a:r>
              <a:rPr lang="en-US" sz="2000" dirty="0">
                <a:latin typeface="Arial"/>
                <a:cs typeface="Arial"/>
              </a:rPr>
              <a:t>Training session for participating nurses: detailed scripts for offering CRCS and educating patients on CRCS options. </a:t>
            </a:r>
          </a:p>
          <a:p>
            <a:pPr marL="285750" indent="-285750">
              <a:buFont typeface="Arial"/>
              <a:buChar char="•"/>
            </a:pPr>
            <a:endParaRPr lang="en-US" sz="2000" dirty="0">
              <a:latin typeface="Arial"/>
              <a:cs typeface="Arial"/>
            </a:endParaRPr>
          </a:p>
          <a:p>
            <a:pPr marL="285750" indent="-285750">
              <a:buFont typeface="Arial"/>
              <a:buChar char="•"/>
            </a:pPr>
            <a:r>
              <a:rPr lang="en-US" sz="2000" dirty="0">
                <a:latin typeface="Arial"/>
                <a:cs typeface="Arial"/>
              </a:rPr>
              <a:t>Patient charts pre-screened monthly; list of eligible patients provided to nurses. </a:t>
            </a:r>
          </a:p>
          <a:p>
            <a:pPr marL="285750" indent="-285750">
              <a:buFont typeface="Arial,Sans-Serif"/>
              <a:buChar char="•"/>
            </a:pPr>
            <a:r>
              <a:rPr lang="en-US" sz="2000" dirty="0">
                <a:latin typeface="Arial"/>
                <a:cs typeface="Arial"/>
              </a:rPr>
              <a:t>Eligility Criteria</a:t>
            </a:r>
            <a:endParaRPr lang="en-US" sz="2000" dirty="0">
              <a:latin typeface="Arial"/>
              <a:ea typeface="+mn-lt"/>
              <a:cs typeface="+mn-lt"/>
            </a:endParaRPr>
          </a:p>
          <a:p>
            <a:pPr marL="742950" lvl="1" indent="-285750">
              <a:buFont typeface="Arial,Sans-Serif"/>
              <a:buChar char="•"/>
            </a:pPr>
            <a:r>
              <a:rPr lang="en-US" sz="2000" dirty="0">
                <a:latin typeface="Arial"/>
                <a:cs typeface="Arial"/>
              </a:rPr>
              <a:t>Age: 50 - 75 </a:t>
            </a:r>
            <a:r>
              <a:rPr lang="en-US" sz="2000" dirty="0" err="1">
                <a:latin typeface="Arial"/>
                <a:cs typeface="Arial"/>
              </a:rPr>
              <a:t>y.o.</a:t>
            </a:r>
            <a:r>
              <a:rPr lang="en-US" sz="2000" dirty="0">
                <a:latin typeface="Arial"/>
                <a:cs typeface="Arial"/>
              </a:rPr>
              <a:t> </a:t>
            </a:r>
            <a:endParaRPr lang="en-US" sz="2000" dirty="0">
              <a:latin typeface="Arial"/>
              <a:ea typeface="+mn-lt"/>
              <a:cs typeface="+mn-lt"/>
            </a:endParaRPr>
          </a:p>
          <a:p>
            <a:pPr marL="742950" lvl="1" indent="-285750">
              <a:buFont typeface="Arial,Sans-Serif"/>
              <a:buChar char="•"/>
            </a:pPr>
            <a:r>
              <a:rPr lang="en-US" sz="2000" dirty="0">
                <a:latin typeface="Arial"/>
                <a:cs typeface="Arial"/>
              </a:rPr>
              <a:t>No colonoscopy &lt;10 </a:t>
            </a:r>
            <a:r>
              <a:rPr lang="en-US" sz="2000" dirty="0" err="1">
                <a:latin typeface="Arial"/>
                <a:cs typeface="Arial"/>
              </a:rPr>
              <a:t>yrs</a:t>
            </a:r>
            <a:r>
              <a:rPr lang="en-US" sz="2000" dirty="0">
                <a:latin typeface="Arial"/>
                <a:cs typeface="Arial"/>
              </a:rPr>
              <a:t> prior </a:t>
            </a:r>
          </a:p>
          <a:p>
            <a:pPr marL="742950" lvl="1" indent="-285750">
              <a:buFont typeface="Arial,Sans-Serif"/>
              <a:buChar char="•"/>
            </a:pPr>
            <a:r>
              <a:rPr lang="en-US" sz="2000" dirty="0">
                <a:latin typeface="Arial"/>
                <a:cs typeface="Arial"/>
              </a:rPr>
              <a:t>No FIT &lt; 1 </a:t>
            </a:r>
            <a:r>
              <a:rPr lang="en-US" sz="2000" dirty="0" err="1">
                <a:latin typeface="Arial"/>
                <a:cs typeface="Arial"/>
              </a:rPr>
              <a:t>yr</a:t>
            </a:r>
            <a:r>
              <a:rPr lang="en-US" sz="2000" dirty="0">
                <a:latin typeface="Arial"/>
                <a:cs typeface="Arial"/>
              </a:rPr>
              <a:t> prior </a:t>
            </a:r>
          </a:p>
          <a:p>
            <a:pPr marL="742950" lvl="1" indent="-285750">
              <a:buFont typeface="Arial,Sans-Serif"/>
              <a:buChar char="•"/>
            </a:pPr>
            <a:r>
              <a:rPr lang="en-US" sz="2000" dirty="0">
                <a:latin typeface="Arial"/>
                <a:cs typeface="Arial"/>
              </a:rPr>
              <a:t>No recent rectal bleeding </a:t>
            </a:r>
            <a:endParaRPr lang="en-US" dirty="0"/>
          </a:p>
          <a:p>
            <a:pPr marL="742950" lvl="1" indent="-285750">
              <a:buFont typeface="Arial,Sans-Serif"/>
              <a:buChar char="•"/>
            </a:pPr>
            <a:r>
              <a:rPr lang="en-US" sz="2000" dirty="0">
                <a:latin typeface="Arial"/>
                <a:cs typeface="Arial"/>
              </a:rPr>
              <a:t>No Family History of CRC before age 60</a:t>
            </a:r>
            <a:endParaRPr lang="en-US" dirty="0">
              <a:latin typeface="Arial"/>
              <a:cs typeface="Arial"/>
            </a:endParaRPr>
          </a:p>
          <a:p>
            <a:pPr marL="285750" indent="-285750">
              <a:buFont typeface="Arial"/>
              <a:buChar char="•"/>
            </a:pPr>
            <a:endParaRPr lang="en-US" sz="2000" dirty="0">
              <a:latin typeface="Arial"/>
              <a:cs typeface="Arial"/>
            </a:endParaRPr>
          </a:p>
          <a:p>
            <a:pPr marL="285750" indent="-285750">
              <a:buFont typeface="Arial"/>
              <a:buChar char="•"/>
            </a:pPr>
            <a:r>
              <a:rPr lang="en-US" sz="2000" dirty="0">
                <a:latin typeface="Arial"/>
                <a:cs typeface="Arial"/>
              </a:rPr>
              <a:t>Patient data and FIT completion: October 1, 2019 to April 15, 2020. </a:t>
            </a:r>
            <a:endParaRPr lang="en-US" dirty="0"/>
          </a:p>
          <a:p>
            <a:pPr marL="285750" indent="-285750">
              <a:buFont typeface="Arial"/>
              <a:buChar char="•"/>
            </a:pPr>
            <a:endParaRPr lang="en-US" sz="2000" dirty="0">
              <a:latin typeface="Arial"/>
              <a:cs typeface="Arial"/>
            </a:endParaRPr>
          </a:p>
          <a:p>
            <a:pPr marL="285750" indent="-285750">
              <a:buFont typeface="Arial"/>
              <a:buChar char="•"/>
            </a:pPr>
            <a:r>
              <a:rPr lang="en-US" sz="2000" dirty="0">
                <a:latin typeface="Arial"/>
                <a:cs typeface="Arial"/>
              </a:rPr>
              <a:t>VA protocol remained unchanged:  </a:t>
            </a:r>
          </a:p>
          <a:p>
            <a:pPr marL="742950" lvl="1" indent="-285750">
              <a:buFont typeface="Arial"/>
              <a:buChar char="•"/>
            </a:pPr>
            <a:r>
              <a:rPr lang="en-US" sz="2000" dirty="0">
                <a:latin typeface="Arial"/>
                <a:cs typeface="Arial"/>
              </a:rPr>
              <a:t>Referral to colonoscopy for positive FIT</a:t>
            </a:r>
          </a:p>
          <a:p>
            <a:pPr marL="742950" lvl="1" indent="-285750">
              <a:buFont typeface="Arial"/>
              <a:buChar char="•"/>
            </a:pPr>
            <a:r>
              <a:rPr lang="en-US" sz="2000" dirty="0">
                <a:latin typeface="Arial"/>
                <a:cs typeface="Arial"/>
              </a:rPr>
              <a:t>Documentation and medical record reminder system.</a:t>
            </a:r>
          </a:p>
          <a:p>
            <a:pPr marL="1028700" lvl="1" indent="-571500">
              <a:buFont typeface="Arial,Sans-Serif"/>
              <a:buChar char="•"/>
            </a:pPr>
            <a:endParaRPr lang="en-US" sz="2000" dirty="0">
              <a:latin typeface="Arial"/>
              <a:cs typeface="Arial"/>
            </a:endParaRPr>
          </a:p>
        </p:txBody>
      </p:sp>
      <p:sp>
        <p:nvSpPr>
          <p:cNvPr id="3" name="TextBox 2">
            <a:extLst>
              <a:ext uri="{FF2B5EF4-FFF2-40B4-BE49-F238E27FC236}">
                <a16:creationId xmlns:a16="http://schemas.microsoft.com/office/drawing/2014/main" id="{5FE0C269-4993-47A0-B522-0BC2622E4F53}"/>
              </a:ext>
            </a:extLst>
          </p:cNvPr>
          <p:cNvSpPr txBox="1"/>
          <p:nvPr/>
        </p:nvSpPr>
        <p:spPr>
          <a:xfrm>
            <a:off x="1628775" y="85725"/>
            <a:ext cx="9458325"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a:t>METHODS</a:t>
            </a:r>
            <a:endParaRPr lang="en-US" b="1" dirty="0"/>
          </a:p>
        </p:txBody>
      </p:sp>
      <p:pic>
        <p:nvPicPr>
          <p:cNvPr id="8" name="Picture 8" descr="A close up of a piece of paper&#10;&#10;Description generated with high confidence">
            <a:extLst>
              <a:ext uri="{FF2B5EF4-FFF2-40B4-BE49-F238E27FC236}">
                <a16:creationId xmlns:a16="http://schemas.microsoft.com/office/drawing/2014/main" id="{21F25E38-3CA0-479B-A751-5FDC7CEE7D73}"/>
              </a:ext>
            </a:extLst>
          </p:cNvPr>
          <p:cNvPicPr>
            <a:picLocks noChangeAspect="1"/>
          </p:cNvPicPr>
          <p:nvPr/>
        </p:nvPicPr>
        <p:blipFill>
          <a:blip r:embed="rId3"/>
          <a:stretch>
            <a:fillRect/>
          </a:stretch>
        </p:blipFill>
        <p:spPr>
          <a:xfrm>
            <a:off x="9549801" y="4687215"/>
            <a:ext cx="2647950" cy="2166874"/>
          </a:xfrm>
          <a:prstGeom prst="rect">
            <a:avLst/>
          </a:prstGeom>
        </p:spPr>
      </p:pic>
    </p:spTree>
    <p:extLst>
      <p:ext uri="{BB962C8B-B14F-4D97-AF65-F5344CB8AC3E}">
        <p14:creationId xmlns:p14="http://schemas.microsoft.com/office/powerpoint/2010/main" val="22513557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CE248EB-8496-490A-89AE-F971E89D51BA}"/>
              </a:ext>
            </a:extLst>
          </p:cNvPr>
          <p:cNvSpPr txBox="1"/>
          <p:nvPr/>
        </p:nvSpPr>
        <p:spPr>
          <a:xfrm>
            <a:off x="1628775" y="85725"/>
            <a:ext cx="9458325"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a:t>FIGURES</a:t>
            </a:r>
            <a:endParaRPr lang="en-US" b="1" dirty="0"/>
          </a:p>
        </p:txBody>
      </p:sp>
      <p:pic>
        <p:nvPicPr>
          <p:cNvPr id="6" name="Picture 6" descr="A screenshot of a cell phone&#10;&#10;Description generated with very high confidence">
            <a:extLst>
              <a:ext uri="{FF2B5EF4-FFF2-40B4-BE49-F238E27FC236}">
                <a16:creationId xmlns:a16="http://schemas.microsoft.com/office/drawing/2014/main" id="{19AC74D3-B218-4788-8168-5D505635EAC2}"/>
              </a:ext>
            </a:extLst>
          </p:cNvPr>
          <p:cNvPicPr>
            <a:picLocks noChangeAspect="1"/>
          </p:cNvPicPr>
          <p:nvPr/>
        </p:nvPicPr>
        <p:blipFill>
          <a:blip r:embed="rId3"/>
          <a:stretch>
            <a:fillRect/>
          </a:stretch>
        </p:blipFill>
        <p:spPr>
          <a:xfrm>
            <a:off x="2489200" y="667327"/>
            <a:ext cx="7734300" cy="5980545"/>
          </a:xfrm>
          <a:prstGeom prst="rect">
            <a:avLst/>
          </a:prstGeom>
        </p:spPr>
      </p:pic>
    </p:spTree>
    <p:extLst>
      <p:ext uri="{BB962C8B-B14F-4D97-AF65-F5344CB8AC3E}">
        <p14:creationId xmlns:p14="http://schemas.microsoft.com/office/powerpoint/2010/main" val="21318132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266EEDC-68E4-46B7-91E7-E479F0560419}"/>
              </a:ext>
            </a:extLst>
          </p:cNvPr>
          <p:cNvSpPr txBox="1"/>
          <p:nvPr/>
        </p:nvSpPr>
        <p:spPr>
          <a:xfrm>
            <a:off x="1628775" y="85725"/>
            <a:ext cx="9458325"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a:t>DATA  TABLES</a:t>
            </a:r>
            <a:endParaRPr lang="en-US" b="1" dirty="0"/>
          </a:p>
        </p:txBody>
      </p:sp>
      <p:graphicFrame>
        <p:nvGraphicFramePr>
          <p:cNvPr id="3" name="Table 2">
            <a:extLst>
              <a:ext uri="{FF2B5EF4-FFF2-40B4-BE49-F238E27FC236}">
                <a16:creationId xmlns:a16="http://schemas.microsoft.com/office/drawing/2014/main" id="{CB01300D-C20A-4E43-8F84-3D43F9C497C0}"/>
              </a:ext>
            </a:extLst>
          </p:cNvPr>
          <p:cNvGraphicFramePr>
            <a:graphicFrameLocks noGrp="1"/>
          </p:cNvGraphicFramePr>
          <p:nvPr>
            <p:extLst>
              <p:ext uri="{D42A27DB-BD31-4B8C-83A1-F6EECF244321}">
                <p14:modId xmlns:p14="http://schemas.microsoft.com/office/powerpoint/2010/main" val="1708943552"/>
              </p:ext>
            </p:extLst>
          </p:nvPr>
        </p:nvGraphicFramePr>
        <p:xfrm>
          <a:off x="2624351" y="1572335"/>
          <a:ext cx="7969174" cy="3718560"/>
        </p:xfrm>
        <a:graphic>
          <a:graphicData uri="http://schemas.openxmlformats.org/drawingml/2006/table">
            <a:tbl>
              <a:tblPr firstRow="1" firstCol="1" bandRow="1">
                <a:tableStyleId>{3B4B98B0-60AC-42C2-AFA5-B58CD77FA1E5}</a:tableStyleId>
              </a:tblPr>
              <a:tblGrid>
                <a:gridCol w="4045890">
                  <a:extLst>
                    <a:ext uri="{9D8B030D-6E8A-4147-A177-3AD203B41FA5}">
                      <a16:colId xmlns:a16="http://schemas.microsoft.com/office/drawing/2014/main" val="1943636064"/>
                    </a:ext>
                  </a:extLst>
                </a:gridCol>
                <a:gridCol w="2019299">
                  <a:extLst>
                    <a:ext uri="{9D8B030D-6E8A-4147-A177-3AD203B41FA5}">
                      <a16:colId xmlns:a16="http://schemas.microsoft.com/office/drawing/2014/main" val="3252059022"/>
                    </a:ext>
                  </a:extLst>
                </a:gridCol>
                <a:gridCol w="1903985">
                  <a:extLst>
                    <a:ext uri="{9D8B030D-6E8A-4147-A177-3AD203B41FA5}">
                      <a16:colId xmlns:a16="http://schemas.microsoft.com/office/drawing/2014/main" val="2315176770"/>
                    </a:ext>
                  </a:extLst>
                </a:gridCol>
              </a:tblGrid>
              <a:tr h="365760">
                <a:tc>
                  <a:txBody>
                    <a:bodyPr/>
                    <a:lstStyle/>
                    <a:p>
                      <a:pPr>
                        <a:spcAft>
                          <a:spcPts val="0"/>
                        </a:spcAft>
                      </a:pPr>
                      <a:r>
                        <a:rPr lang="en-US" sz="2000" dirty="0">
                          <a:effectLst/>
                          <a:latin typeface="Arial"/>
                        </a:rPr>
                        <a:t>Table 1. Demographics</a:t>
                      </a:r>
                    </a:p>
                  </a:txBody>
                  <a:tcPr marL="68580" marR="68580" marT="0" marB="0"/>
                </a:tc>
                <a:tc>
                  <a:txBody>
                    <a:bodyPr/>
                    <a:lstStyle/>
                    <a:p>
                      <a:pPr>
                        <a:spcAft>
                          <a:spcPts val="0"/>
                        </a:spcAft>
                      </a:pPr>
                      <a:r>
                        <a:rPr lang="en-US" sz="2000" dirty="0">
                          <a:effectLst/>
                          <a:latin typeface="Arial"/>
                        </a:rPr>
                        <a:t>Standard Care</a:t>
                      </a:r>
                      <a:br>
                        <a:rPr lang="en-US" sz="2000" dirty="0">
                          <a:effectLst/>
                          <a:latin typeface="Arial"/>
                        </a:rPr>
                      </a:br>
                      <a:r>
                        <a:rPr lang="en-US" sz="2000" dirty="0">
                          <a:effectLst/>
                          <a:latin typeface="Arial"/>
                        </a:rPr>
                        <a:t>(n=267)</a:t>
                      </a:r>
                    </a:p>
                  </a:txBody>
                  <a:tcPr marL="68580" marR="68580" marT="0" marB="0"/>
                </a:tc>
                <a:tc>
                  <a:txBody>
                    <a:bodyPr/>
                    <a:lstStyle/>
                    <a:p>
                      <a:pPr algn="r">
                        <a:spcAft>
                          <a:spcPts val="0"/>
                        </a:spcAft>
                      </a:pPr>
                      <a:r>
                        <a:rPr lang="en-US" sz="2000" dirty="0">
                          <a:effectLst/>
                          <a:latin typeface="Arial"/>
                        </a:rPr>
                        <a:t>Flu-FIT</a:t>
                      </a:r>
                      <a:br>
                        <a:rPr lang="en-US" sz="2000" dirty="0">
                          <a:effectLst/>
                          <a:latin typeface="Arial"/>
                        </a:rPr>
                      </a:br>
                      <a:r>
                        <a:rPr lang="en-US" sz="2000" dirty="0">
                          <a:effectLst/>
                          <a:latin typeface="Arial"/>
                        </a:rPr>
                        <a:t>(n=242)</a:t>
                      </a:r>
                    </a:p>
                  </a:txBody>
                  <a:tcPr marL="68580" marR="68580" marT="0" marB="0"/>
                </a:tc>
                <a:extLst>
                  <a:ext uri="{0D108BD9-81ED-4DB2-BD59-A6C34878D82A}">
                    <a16:rowId xmlns:a16="http://schemas.microsoft.com/office/drawing/2014/main" val="1274299751"/>
                  </a:ext>
                </a:extLst>
              </a:tr>
              <a:tr h="182880">
                <a:tc>
                  <a:txBody>
                    <a:bodyPr/>
                    <a:lstStyle/>
                    <a:p>
                      <a:pPr>
                        <a:spcAft>
                          <a:spcPts val="0"/>
                        </a:spcAft>
                      </a:pPr>
                      <a:r>
                        <a:rPr lang="en-US" sz="2000" dirty="0">
                          <a:effectLst/>
                          <a:latin typeface="Arial"/>
                        </a:rPr>
                        <a:t>Age </a:t>
                      </a:r>
                    </a:p>
                  </a:txBody>
                  <a:tcPr marL="68580" marR="68580" marT="0" marB="0"/>
                </a:tc>
                <a:tc>
                  <a:txBody>
                    <a:bodyPr/>
                    <a:lstStyle/>
                    <a:p>
                      <a:endParaRPr lang="en-US" sz="2000" dirty="0">
                        <a:effectLst/>
                        <a:latin typeface="Arial"/>
                      </a:endParaRPr>
                    </a:p>
                  </a:txBody>
                  <a:tcPr marL="68580" marR="68580" marT="0" marB="0"/>
                </a:tc>
                <a:tc>
                  <a:txBody>
                    <a:bodyPr/>
                    <a:lstStyle/>
                    <a:p>
                      <a:pPr algn="r"/>
                      <a:endParaRPr lang="en-US" sz="2000" dirty="0">
                        <a:effectLst/>
                        <a:latin typeface="Arial"/>
                      </a:endParaRPr>
                    </a:p>
                  </a:txBody>
                  <a:tcPr marL="68580" marR="68580" marT="0" marB="0"/>
                </a:tc>
                <a:extLst>
                  <a:ext uri="{0D108BD9-81ED-4DB2-BD59-A6C34878D82A}">
                    <a16:rowId xmlns:a16="http://schemas.microsoft.com/office/drawing/2014/main" val="2578688350"/>
                  </a:ext>
                </a:extLst>
              </a:tr>
              <a:tr h="182880">
                <a:tc>
                  <a:txBody>
                    <a:bodyPr/>
                    <a:lstStyle/>
                    <a:p>
                      <a:pPr indent="279400">
                        <a:spcAft>
                          <a:spcPts val="0"/>
                        </a:spcAft>
                      </a:pPr>
                      <a:r>
                        <a:rPr lang="en-US" sz="2000" b="0" dirty="0">
                          <a:effectLst/>
                          <a:latin typeface="Arial"/>
                        </a:rPr>
                        <a:t>mean (SD)</a:t>
                      </a:r>
                    </a:p>
                  </a:txBody>
                  <a:tcPr marL="68580" marR="68580" marT="0" marB="0"/>
                </a:tc>
                <a:tc>
                  <a:txBody>
                    <a:bodyPr/>
                    <a:lstStyle/>
                    <a:p>
                      <a:pPr algn="r">
                        <a:spcAft>
                          <a:spcPts val="0"/>
                        </a:spcAft>
                      </a:pPr>
                      <a:r>
                        <a:rPr lang="en-US" sz="2000" dirty="0">
                          <a:effectLst/>
                          <a:latin typeface="Arial"/>
                        </a:rPr>
                        <a:t>65 (7.26)</a:t>
                      </a:r>
                    </a:p>
                  </a:txBody>
                  <a:tcPr marL="68580" marR="68580" marT="0" marB="0"/>
                </a:tc>
                <a:tc>
                  <a:txBody>
                    <a:bodyPr/>
                    <a:lstStyle/>
                    <a:p>
                      <a:pPr algn="r">
                        <a:spcAft>
                          <a:spcPts val="0"/>
                        </a:spcAft>
                      </a:pPr>
                      <a:r>
                        <a:rPr lang="en-US" sz="2000" dirty="0">
                          <a:effectLst/>
                          <a:latin typeface="Arial"/>
                        </a:rPr>
                        <a:t>66 (7.21)</a:t>
                      </a:r>
                    </a:p>
                  </a:txBody>
                  <a:tcPr marL="68580" marR="68580" marT="0" marB="0"/>
                </a:tc>
                <a:extLst>
                  <a:ext uri="{0D108BD9-81ED-4DB2-BD59-A6C34878D82A}">
                    <a16:rowId xmlns:a16="http://schemas.microsoft.com/office/drawing/2014/main" val="3673541457"/>
                  </a:ext>
                </a:extLst>
              </a:tr>
              <a:tr h="182880">
                <a:tc>
                  <a:txBody>
                    <a:bodyPr/>
                    <a:lstStyle/>
                    <a:p>
                      <a:pPr>
                        <a:spcAft>
                          <a:spcPts val="0"/>
                        </a:spcAft>
                      </a:pPr>
                      <a:r>
                        <a:rPr lang="en-US" sz="2000" dirty="0">
                          <a:effectLst/>
                          <a:latin typeface="Arial"/>
                        </a:rPr>
                        <a:t>Gender</a:t>
                      </a:r>
                    </a:p>
                  </a:txBody>
                  <a:tcPr marL="68580" marR="68580" marT="0" marB="0"/>
                </a:tc>
                <a:tc>
                  <a:txBody>
                    <a:bodyPr/>
                    <a:lstStyle/>
                    <a:p>
                      <a:pPr algn="r"/>
                      <a:endParaRPr lang="en-US" sz="2000" dirty="0">
                        <a:effectLst/>
                        <a:latin typeface="Arial"/>
                      </a:endParaRPr>
                    </a:p>
                  </a:txBody>
                  <a:tcPr marL="68580" marR="68580" marT="0" marB="0"/>
                </a:tc>
                <a:tc>
                  <a:txBody>
                    <a:bodyPr/>
                    <a:lstStyle/>
                    <a:p>
                      <a:pPr algn="r"/>
                      <a:endParaRPr lang="en-US" sz="2000" dirty="0">
                        <a:effectLst/>
                        <a:latin typeface="Arial"/>
                      </a:endParaRPr>
                    </a:p>
                  </a:txBody>
                  <a:tcPr marL="68580" marR="68580" marT="0" marB="0"/>
                </a:tc>
                <a:extLst>
                  <a:ext uri="{0D108BD9-81ED-4DB2-BD59-A6C34878D82A}">
                    <a16:rowId xmlns:a16="http://schemas.microsoft.com/office/drawing/2014/main" val="4226978048"/>
                  </a:ext>
                </a:extLst>
              </a:tr>
              <a:tr h="182880">
                <a:tc>
                  <a:txBody>
                    <a:bodyPr/>
                    <a:lstStyle/>
                    <a:p>
                      <a:pPr indent="279400">
                        <a:spcAft>
                          <a:spcPts val="0"/>
                        </a:spcAft>
                      </a:pPr>
                      <a:r>
                        <a:rPr lang="en-US" sz="2000" b="0" dirty="0">
                          <a:effectLst/>
                          <a:latin typeface="Arial"/>
                        </a:rPr>
                        <a:t>Male, no. (%)</a:t>
                      </a:r>
                    </a:p>
                  </a:txBody>
                  <a:tcPr marL="68580" marR="68580" marT="0" marB="0"/>
                </a:tc>
                <a:tc>
                  <a:txBody>
                    <a:bodyPr/>
                    <a:lstStyle/>
                    <a:p>
                      <a:pPr algn="r">
                        <a:spcAft>
                          <a:spcPts val="0"/>
                        </a:spcAft>
                      </a:pPr>
                      <a:r>
                        <a:rPr lang="en-US" sz="2000" dirty="0">
                          <a:effectLst/>
                          <a:latin typeface="Arial"/>
                        </a:rPr>
                        <a:t>225 (84.27)</a:t>
                      </a:r>
                    </a:p>
                  </a:txBody>
                  <a:tcPr marL="68580" marR="68580" marT="0" marB="0"/>
                </a:tc>
                <a:tc>
                  <a:txBody>
                    <a:bodyPr/>
                    <a:lstStyle/>
                    <a:p>
                      <a:pPr algn="r">
                        <a:spcAft>
                          <a:spcPts val="0"/>
                        </a:spcAft>
                      </a:pPr>
                      <a:r>
                        <a:rPr lang="en-US" sz="2000" dirty="0">
                          <a:effectLst/>
                          <a:latin typeface="Arial"/>
                        </a:rPr>
                        <a:t>231 (95.45)</a:t>
                      </a:r>
                    </a:p>
                  </a:txBody>
                  <a:tcPr marL="68580" marR="68580" marT="0" marB="0"/>
                </a:tc>
                <a:extLst>
                  <a:ext uri="{0D108BD9-81ED-4DB2-BD59-A6C34878D82A}">
                    <a16:rowId xmlns:a16="http://schemas.microsoft.com/office/drawing/2014/main" val="425949332"/>
                  </a:ext>
                </a:extLst>
              </a:tr>
              <a:tr h="182880">
                <a:tc>
                  <a:txBody>
                    <a:bodyPr/>
                    <a:lstStyle/>
                    <a:p>
                      <a:pPr indent="279400">
                        <a:spcAft>
                          <a:spcPts val="0"/>
                        </a:spcAft>
                      </a:pPr>
                      <a:r>
                        <a:rPr lang="en-US" sz="2000" b="0" dirty="0">
                          <a:effectLst/>
                          <a:latin typeface="Arial"/>
                        </a:rPr>
                        <a:t>Female, no. (%)</a:t>
                      </a:r>
                    </a:p>
                  </a:txBody>
                  <a:tcPr marL="68580" marR="68580" marT="0" marB="0"/>
                </a:tc>
                <a:tc>
                  <a:txBody>
                    <a:bodyPr/>
                    <a:lstStyle/>
                    <a:p>
                      <a:pPr algn="r">
                        <a:spcAft>
                          <a:spcPts val="0"/>
                        </a:spcAft>
                      </a:pPr>
                      <a:r>
                        <a:rPr lang="en-US" sz="2000" dirty="0">
                          <a:effectLst/>
                          <a:latin typeface="Arial"/>
                        </a:rPr>
                        <a:t>42 (15.73)</a:t>
                      </a:r>
                    </a:p>
                  </a:txBody>
                  <a:tcPr marL="68580" marR="68580" marT="0" marB="0"/>
                </a:tc>
                <a:tc>
                  <a:txBody>
                    <a:bodyPr/>
                    <a:lstStyle/>
                    <a:p>
                      <a:pPr algn="r">
                        <a:spcAft>
                          <a:spcPts val="0"/>
                        </a:spcAft>
                      </a:pPr>
                      <a:r>
                        <a:rPr lang="en-US" sz="2000" dirty="0">
                          <a:effectLst/>
                          <a:latin typeface="Arial"/>
                        </a:rPr>
                        <a:t>11 (4.55)</a:t>
                      </a:r>
                    </a:p>
                  </a:txBody>
                  <a:tcPr marL="68580" marR="68580" marT="0" marB="0"/>
                </a:tc>
                <a:extLst>
                  <a:ext uri="{0D108BD9-81ED-4DB2-BD59-A6C34878D82A}">
                    <a16:rowId xmlns:a16="http://schemas.microsoft.com/office/drawing/2014/main" val="2619567949"/>
                  </a:ext>
                </a:extLst>
              </a:tr>
              <a:tr h="365760">
                <a:tc>
                  <a:txBody>
                    <a:bodyPr/>
                    <a:lstStyle/>
                    <a:p>
                      <a:pPr>
                        <a:spcAft>
                          <a:spcPts val="0"/>
                        </a:spcAft>
                      </a:pPr>
                      <a:r>
                        <a:rPr lang="en-US" sz="2000" dirty="0">
                          <a:effectLst/>
                          <a:latin typeface="Arial"/>
                        </a:rPr>
                        <a:t>Race/Ethnicity, no. (%)</a:t>
                      </a:r>
                    </a:p>
                  </a:txBody>
                  <a:tcPr marL="68580" marR="68580" marT="0" marB="0"/>
                </a:tc>
                <a:tc>
                  <a:txBody>
                    <a:bodyPr/>
                    <a:lstStyle/>
                    <a:p>
                      <a:pPr algn="r"/>
                      <a:endParaRPr lang="en-US" sz="2000" dirty="0">
                        <a:effectLst/>
                        <a:latin typeface="Arial"/>
                      </a:endParaRPr>
                    </a:p>
                  </a:txBody>
                  <a:tcPr marL="68580" marR="68580" marT="0" marB="0"/>
                </a:tc>
                <a:tc>
                  <a:txBody>
                    <a:bodyPr/>
                    <a:lstStyle/>
                    <a:p>
                      <a:pPr algn="r"/>
                      <a:endParaRPr lang="en-US" sz="2000" dirty="0">
                        <a:effectLst/>
                        <a:latin typeface="Arial"/>
                      </a:endParaRPr>
                    </a:p>
                  </a:txBody>
                  <a:tcPr marL="68580" marR="68580" marT="0" marB="0"/>
                </a:tc>
                <a:extLst>
                  <a:ext uri="{0D108BD9-81ED-4DB2-BD59-A6C34878D82A}">
                    <a16:rowId xmlns:a16="http://schemas.microsoft.com/office/drawing/2014/main" val="3136948417"/>
                  </a:ext>
                </a:extLst>
              </a:tr>
              <a:tr h="182880">
                <a:tc>
                  <a:txBody>
                    <a:bodyPr/>
                    <a:lstStyle/>
                    <a:p>
                      <a:pPr indent="279400">
                        <a:spcAft>
                          <a:spcPts val="0"/>
                        </a:spcAft>
                      </a:pPr>
                      <a:r>
                        <a:rPr lang="en-US" sz="2000" b="0" dirty="0">
                          <a:effectLst/>
                          <a:latin typeface="Arial"/>
                        </a:rPr>
                        <a:t>Black or African American</a:t>
                      </a:r>
                    </a:p>
                  </a:txBody>
                  <a:tcPr marL="68580" marR="68580" marT="0" marB="0"/>
                </a:tc>
                <a:tc>
                  <a:txBody>
                    <a:bodyPr/>
                    <a:lstStyle/>
                    <a:p>
                      <a:pPr algn="r">
                        <a:spcAft>
                          <a:spcPts val="0"/>
                        </a:spcAft>
                      </a:pPr>
                      <a:r>
                        <a:rPr lang="en-US" sz="2000" dirty="0">
                          <a:effectLst/>
                          <a:latin typeface="Arial"/>
                        </a:rPr>
                        <a:t>140 (52.43)</a:t>
                      </a:r>
                    </a:p>
                  </a:txBody>
                  <a:tcPr marL="68580" marR="68580" marT="0" marB="0"/>
                </a:tc>
                <a:tc>
                  <a:txBody>
                    <a:bodyPr/>
                    <a:lstStyle/>
                    <a:p>
                      <a:pPr algn="r">
                        <a:spcAft>
                          <a:spcPts val="0"/>
                        </a:spcAft>
                      </a:pPr>
                      <a:r>
                        <a:rPr lang="en-US" sz="2000" dirty="0">
                          <a:effectLst/>
                          <a:latin typeface="Arial"/>
                        </a:rPr>
                        <a:t>139 (57.44)</a:t>
                      </a:r>
                    </a:p>
                  </a:txBody>
                  <a:tcPr marL="68580" marR="68580" marT="0" marB="0"/>
                </a:tc>
                <a:extLst>
                  <a:ext uri="{0D108BD9-81ED-4DB2-BD59-A6C34878D82A}">
                    <a16:rowId xmlns:a16="http://schemas.microsoft.com/office/drawing/2014/main" val="462465657"/>
                  </a:ext>
                </a:extLst>
              </a:tr>
              <a:tr h="182880">
                <a:tc>
                  <a:txBody>
                    <a:bodyPr/>
                    <a:lstStyle/>
                    <a:p>
                      <a:pPr indent="279400">
                        <a:spcAft>
                          <a:spcPts val="0"/>
                        </a:spcAft>
                      </a:pPr>
                      <a:r>
                        <a:rPr lang="en-US" sz="2000" b="0" dirty="0">
                          <a:effectLst/>
                          <a:latin typeface="Arial"/>
                        </a:rPr>
                        <a:t>White</a:t>
                      </a:r>
                    </a:p>
                  </a:txBody>
                  <a:tcPr marL="68580" marR="68580" marT="0" marB="0"/>
                </a:tc>
                <a:tc>
                  <a:txBody>
                    <a:bodyPr/>
                    <a:lstStyle/>
                    <a:p>
                      <a:pPr algn="r">
                        <a:spcAft>
                          <a:spcPts val="0"/>
                        </a:spcAft>
                      </a:pPr>
                      <a:r>
                        <a:rPr lang="en-US" sz="2000" dirty="0">
                          <a:effectLst/>
                          <a:latin typeface="Arial"/>
                        </a:rPr>
                        <a:t>87 (32.58)</a:t>
                      </a:r>
                    </a:p>
                  </a:txBody>
                  <a:tcPr marL="68580" marR="68580" marT="0" marB="0"/>
                </a:tc>
                <a:tc>
                  <a:txBody>
                    <a:bodyPr/>
                    <a:lstStyle/>
                    <a:p>
                      <a:pPr algn="r">
                        <a:spcAft>
                          <a:spcPts val="0"/>
                        </a:spcAft>
                      </a:pPr>
                      <a:r>
                        <a:rPr lang="en-US" sz="2000" dirty="0">
                          <a:effectLst/>
                          <a:latin typeface="Arial"/>
                        </a:rPr>
                        <a:t>58 (23.97)</a:t>
                      </a:r>
                    </a:p>
                  </a:txBody>
                  <a:tcPr marL="68580" marR="68580" marT="0" marB="0"/>
                </a:tc>
                <a:extLst>
                  <a:ext uri="{0D108BD9-81ED-4DB2-BD59-A6C34878D82A}">
                    <a16:rowId xmlns:a16="http://schemas.microsoft.com/office/drawing/2014/main" val="3255330178"/>
                  </a:ext>
                </a:extLst>
              </a:tr>
              <a:tr h="182880">
                <a:tc>
                  <a:txBody>
                    <a:bodyPr/>
                    <a:lstStyle/>
                    <a:p>
                      <a:pPr indent="279400">
                        <a:spcAft>
                          <a:spcPts val="0"/>
                        </a:spcAft>
                      </a:pPr>
                      <a:r>
                        <a:rPr lang="en-US" sz="2000" b="0" dirty="0">
                          <a:effectLst/>
                          <a:latin typeface="Arial"/>
                        </a:rPr>
                        <a:t>Hispanic</a:t>
                      </a:r>
                    </a:p>
                  </a:txBody>
                  <a:tcPr marL="68580" marR="68580" marT="0" marB="0"/>
                </a:tc>
                <a:tc>
                  <a:txBody>
                    <a:bodyPr/>
                    <a:lstStyle/>
                    <a:p>
                      <a:pPr algn="r">
                        <a:spcAft>
                          <a:spcPts val="0"/>
                        </a:spcAft>
                      </a:pPr>
                      <a:r>
                        <a:rPr lang="en-US" sz="2000" dirty="0">
                          <a:effectLst/>
                          <a:latin typeface="Arial"/>
                        </a:rPr>
                        <a:t>12 (4.49)</a:t>
                      </a:r>
                    </a:p>
                  </a:txBody>
                  <a:tcPr marL="68580" marR="68580" marT="0" marB="0"/>
                </a:tc>
                <a:tc>
                  <a:txBody>
                    <a:bodyPr/>
                    <a:lstStyle/>
                    <a:p>
                      <a:pPr algn="r">
                        <a:spcAft>
                          <a:spcPts val="0"/>
                        </a:spcAft>
                      </a:pPr>
                      <a:r>
                        <a:rPr lang="en-US" sz="2000" dirty="0">
                          <a:effectLst/>
                          <a:latin typeface="Arial"/>
                        </a:rPr>
                        <a:t>17 (7.02)</a:t>
                      </a:r>
                    </a:p>
                  </a:txBody>
                  <a:tcPr marL="68580" marR="68580" marT="0" marB="0"/>
                </a:tc>
                <a:extLst>
                  <a:ext uri="{0D108BD9-81ED-4DB2-BD59-A6C34878D82A}">
                    <a16:rowId xmlns:a16="http://schemas.microsoft.com/office/drawing/2014/main" val="1347101373"/>
                  </a:ext>
                </a:extLst>
              </a:tr>
              <a:tr h="182880">
                <a:tc>
                  <a:txBody>
                    <a:bodyPr/>
                    <a:lstStyle/>
                    <a:p>
                      <a:pPr indent="279400">
                        <a:spcAft>
                          <a:spcPts val="0"/>
                        </a:spcAft>
                      </a:pPr>
                      <a:r>
                        <a:rPr lang="en-US" sz="2000" b="0" dirty="0">
                          <a:effectLst/>
                          <a:latin typeface="Arial"/>
                        </a:rPr>
                        <a:t>Other</a:t>
                      </a:r>
                    </a:p>
                  </a:txBody>
                  <a:tcPr marL="68580" marR="68580" marT="0" marB="0"/>
                </a:tc>
                <a:tc>
                  <a:txBody>
                    <a:bodyPr/>
                    <a:lstStyle/>
                    <a:p>
                      <a:pPr algn="r">
                        <a:spcAft>
                          <a:spcPts val="0"/>
                        </a:spcAft>
                      </a:pPr>
                      <a:r>
                        <a:rPr lang="en-US" sz="2000" dirty="0">
                          <a:effectLst/>
                          <a:latin typeface="Arial"/>
                        </a:rPr>
                        <a:t>28 (10.49)</a:t>
                      </a:r>
                    </a:p>
                  </a:txBody>
                  <a:tcPr marL="68580" marR="68580" marT="0" marB="0"/>
                </a:tc>
                <a:tc>
                  <a:txBody>
                    <a:bodyPr/>
                    <a:lstStyle/>
                    <a:p>
                      <a:pPr algn="r">
                        <a:spcAft>
                          <a:spcPts val="0"/>
                        </a:spcAft>
                      </a:pPr>
                      <a:r>
                        <a:rPr lang="en-US" sz="2000" dirty="0">
                          <a:effectLst/>
                          <a:latin typeface="Arial"/>
                        </a:rPr>
                        <a:t>28 (11.57)</a:t>
                      </a:r>
                    </a:p>
                  </a:txBody>
                  <a:tcPr marL="68580" marR="68580" marT="0" marB="0"/>
                </a:tc>
                <a:extLst>
                  <a:ext uri="{0D108BD9-81ED-4DB2-BD59-A6C34878D82A}">
                    <a16:rowId xmlns:a16="http://schemas.microsoft.com/office/drawing/2014/main" val="2889559675"/>
                  </a:ext>
                </a:extLst>
              </a:tr>
            </a:tbl>
          </a:graphicData>
        </a:graphic>
      </p:graphicFrame>
    </p:spTree>
    <p:extLst>
      <p:ext uri="{BB962C8B-B14F-4D97-AF65-F5344CB8AC3E}">
        <p14:creationId xmlns:p14="http://schemas.microsoft.com/office/powerpoint/2010/main" val="31763157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32A7A7A-6CED-4673-B766-955EE9EC0445}"/>
              </a:ext>
            </a:extLst>
          </p:cNvPr>
          <p:cNvSpPr txBox="1"/>
          <p:nvPr/>
        </p:nvSpPr>
        <p:spPr>
          <a:xfrm>
            <a:off x="1628775" y="85725"/>
            <a:ext cx="9458325"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dirty="0"/>
              <a:t>RESULTS</a:t>
            </a:r>
          </a:p>
        </p:txBody>
      </p:sp>
      <p:graphicFrame>
        <p:nvGraphicFramePr>
          <p:cNvPr id="7" name="Table 6">
            <a:extLst>
              <a:ext uri="{FF2B5EF4-FFF2-40B4-BE49-F238E27FC236}">
                <a16:creationId xmlns:a16="http://schemas.microsoft.com/office/drawing/2014/main" id="{0073952C-57D0-4224-8A8F-E4A64BF39819}"/>
              </a:ext>
            </a:extLst>
          </p:cNvPr>
          <p:cNvGraphicFramePr>
            <a:graphicFrameLocks noGrp="1"/>
          </p:cNvGraphicFramePr>
          <p:nvPr>
            <p:extLst>
              <p:ext uri="{D42A27DB-BD31-4B8C-83A1-F6EECF244321}">
                <p14:modId xmlns:p14="http://schemas.microsoft.com/office/powerpoint/2010/main" val="2251980698"/>
              </p:ext>
            </p:extLst>
          </p:nvPr>
        </p:nvGraphicFramePr>
        <p:xfrm>
          <a:off x="1697441" y="1674694"/>
          <a:ext cx="9472599" cy="3048000"/>
        </p:xfrm>
        <a:graphic>
          <a:graphicData uri="http://schemas.openxmlformats.org/drawingml/2006/table">
            <a:tbl>
              <a:tblPr firstRow="1" firstCol="1" bandRow="1">
                <a:tableStyleId>{3B4B98B0-60AC-42C2-AFA5-B58CD77FA1E5}</a:tableStyleId>
              </a:tblPr>
              <a:tblGrid>
                <a:gridCol w="3193014">
                  <a:extLst>
                    <a:ext uri="{9D8B030D-6E8A-4147-A177-3AD203B41FA5}">
                      <a16:colId xmlns:a16="http://schemas.microsoft.com/office/drawing/2014/main" val="2483979189"/>
                    </a:ext>
                  </a:extLst>
                </a:gridCol>
                <a:gridCol w="1634887">
                  <a:extLst>
                    <a:ext uri="{9D8B030D-6E8A-4147-A177-3AD203B41FA5}">
                      <a16:colId xmlns:a16="http://schemas.microsoft.com/office/drawing/2014/main" val="1603269668"/>
                    </a:ext>
                  </a:extLst>
                </a:gridCol>
                <a:gridCol w="1393208">
                  <a:extLst>
                    <a:ext uri="{9D8B030D-6E8A-4147-A177-3AD203B41FA5}">
                      <a16:colId xmlns:a16="http://schemas.microsoft.com/office/drawing/2014/main" val="338909815"/>
                    </a:ext>
                  </a:extLst>
                </a:gridCol>
                <a:gridCol w="2187154">
                  <a:extLst>
                    <a:ext uri="{9D8B030D-6E8A-4147-A177-3AD203B41FA5}">
                      <a16:colId xmlns:a16="http://schemas.microsoft.com/office/drawing/2014/main" val="2526399786"/>
                    </a:ext>
                  </a:extLst>
                </a:gridCol>
                <a:gridCol w="1064336">
                  <a:extLst>
                    <a:ext uri="{9D8B030D-6E8A-4147-A177-3AD203B41FA5}">
                      <a16:colId xmlns:a16="http://schemas.microsoft.com/office/drawing/2014/main" val="3151650346"/>
                    </a:ext>
                  </a:extLst>
                </a:gridCol>
              </a:tblGrid>
              <a:tr h="365760">
                <a:tc>
                  <a:txBody>
                    <a:bodyPr/>
                    <a:lstStyle/>
                    <a:p>
                      <a:pPr>
                        <a:spcAft>
                          <a:spcPts val="0"/>
                        </a:spcAft>
                      </a:pPr>
                      <a:r>
                        <a:rPr lang="en-US" sz="2000" dirty="0">
                          <a:effectLst/>
                          <a:latin typeface="Arial"/>
                        </a:rPr>
                        <a:t>Table 2. Outcomes</a:t>
                      </a:r>
                    </a:p>
                  </a:txBody>
                  <a:tcPr marL="68580" marR="68580" marT="0" marB="0"/>
                </a:tc>
                <a:tc>
                  <a:txBody>
                    <a:bodyPr/>
                    <a:lstStyle/>
                    <a:p>
                      <a:pPr algn="r">
                        <a:spcAft>
                          <a:spcPts val="0"/>
                        </a:spcAft>
                      </a:pPr>
                      <a:r>
                        <a:rPr lang="en-US" sz="2000" dirty="0">
                          <a:effectLst/>
                          <a:latin typeface="Arial"/>
                        </a:rPr>
                        <a:t>Standard Care</a:t>
                      </a:r>
                      <a:br>
                        <a:rPr lang="en-US" sz="2000" dirty="0">
                          <a:effectLst/>
                          <a:latin typeface="Arial"/>
                        </a:rPr>
                      </a:br>
                      <a:r>
                        <a:rPr lang="en-US" sz="2000" dirty="0">
                          <a:effectLst/>
                          <a:latin typeface="Arial"/>
                        </a:rPr>
                        <a:t>(n=267)</a:t>
                      </a:r>
                    </a:p>
                  </a:txBody>
                  <a:tcPr marL="68580" marR="68580" marT="0" marB="0" anchor="b"/>
                </a:tc>
                <a:tc>
                  <a:txBody>
                    <a:bodyPr/>
                    <a:lstStyle/>
                    <a:p>
                      <a:pPr algn="r">
                        <a:spcAft>
                          <a:spcPts val="0"/>
                        </a:spcAft>
                      </a:pPr>
                      <a:r>
                        <a:rPr lang="en-US" sz="2000" dirty="0">
                          <a:effectLst/>
                          <a:latin typeface="Arial"/>
                        </a:rPr>
                        <a:t>Flu-FIT</a:t>
                      </a:r>
                      <a:br>
                        <a:rPr lang="en-US" sz="2000" dirty="0">
                          <a:effectLst/>
                          <a:latin typeface="Arial"/>
                        </a:rPr>
                      </a:br>
                      <a:r>
                        <a:rPr lang="en-US" sz="2000" dirty="0">
                          <a:effectLst/>
                          <a:latin typeface="Arial"/>
                        </a:rPr>
                        <a:t>(n=242)</a:t>
                      </a:r>
                    </a:p>
                  </a:txBody>
                  <a:tcPr marL="68580" marR="68580" marT="0" marB="0" anchor="b"/>
                </a:tc>
                <a:tc>
                  <a:txBody>
                    <a:bodyPr/>
                    <a:lstStyle/>
                    <a:p>
                      <a:pPr algn="r">
                        <a:spcAft>
                          <a:spcPts val="0"/>
                        </a:spcAft>
                      </a:pPr>
                      <a:r>
                        <a:rPr lang="en-US" sz="2000" dirty="0">
                          <a:effectLst/>
                          <a:latin typeface="Arial"/>
                        </a:rPr>
                        <a:t>OR </a:t>
                      </a:r>
                      <a:br>
                        <a:rPr lang="en-US" sz="2000" dirty="0">
                          <a:effectLst/>
                          <a:latin typeface="Arial"/>
                        </a:rPr>
                      </a:br>
                      <a:r>
                        <a:rPr lang="en-US" sz="2000" dirty="0">
                          <a:effectLst/>
                          <a:latin typeface="Arial"/>
                        </a:rPr>
                        <a:t>(95% CI)</a:t>
                      </a:r>
                    </a:p>
                  </a:txBody>
                  <a:tcPr marL="68580" marR="68580" marT="0" marB="0" anchor="b"/>
                </a:tc>
                <a:tc>
                  <a:txBody>
                    <a:bodyPr/>
                    <a:lstStyle/>
                    <a:p>
                      <a:pPr algn="r">
                        <a:spcAft>
                          <a:spcPts val="0"/>
                        </a:spcAft>
                      </a:pPr>
                      <a:r>
                        <a:rPr lang="en-US" sz="2000" dirty="0">
                          <a:effectLst/>
                          <a:latin typeface="Arial"/>
                        </a:rPr>
                        <a:t>p</a:t>
                      </a:r>
                    </a:p>
                  </a:txBody>
                  <a:tcPr marL="68580" marR="68580" marT="0" marB="0" anchor="b"/>
                </a:tc>
                <a:extLst>
                  <a:ext uri="{0D108BD9-81ED-4DB2-BD59-A6C34878D82A}">
                    <a16:rowId xmlns:a16="http://schemas.microsoft.com/office/drawing/2014/main" val="1495277243"/>
                  </a:ext>
                </a:extLst>
              </a:tr>
              <a:tr h="182880">
                <a:tc>
                  <a:txBody>
                    <a:bodyPr/>
                    <a:lstStyle/>
                    <a:p>
                      <a:pPr>
                        <a:spcAft>
                          <a:spcPts val="0"/>
                        </a:spcAft>
                      </a:pPr>
                      <a:r>
                        <a:rPr lang="en-US" sz="2000" dirty="0">
                          <a:effectLst/>
                          <a:latin typeface="Arial"/>
                        </a:rPr>
                        <a:t>Eligible for FIT</a:t>
                      </a:r>
                    </a:p>
                  </a:txBody>
                  <a:tcPr marL="68580" marR="68580" marT="0" marB="0"/>
                </a:tc>
                <a:tc>
                  <a:txBody>
                    <a:bodyPr/>
                    <a:lstStyle/>
                    <a:p>
                      <a:pPr algn="r">
                        <a:spcAft>
                          <a:spcPts val="0"/>
                        </a:spcAft>
                      </a:pPr>
                      <a:r>
                        <a:rPr lang="en-US" sz="2000" dirty="0">
                          <a:effectLst/>
                          <a:latin typeface="Arial"/>
                        </a:rPr>
                        <a:t>193 (</a:t>
                      </a:r>
                      <a:r>
                        <a:rPr lang="en-US" sz="2000" b="1" dirty="0">
                          <a:effectLst/>
                          <a:latin typeface="Arial"/>
                        </a:rPr>
                        <a:t>72.3</a:t>
                      </a:r>
                      <a:r>
                        <a:rPr lang="en-US" sz="2000" dirty="0">
                          <a:effectLst/>
                          <a:latin typeface="Arial"/>
                        </a:rPr>
                        <a:t>)</a:t>
                      </a:r>
                    </a:p>
                  </a:txBody>
                  <a:tcPr marL="68580" marR="68580" marT="0" marB="0" anchor="b"/>
                </a:tc>
                <a:tc>
                  <a:txBody>
                    <a:bodyPr/>
                    <a:lstStyle/>
                    <a:p>
                      <a:pPr algn="r">
                        <a:spcAft>
                          <a:spcPts val="0"/>
                        </a:spcAft>
                      </a:pPr>
                      <a:r>
                        <a:rPr lang="en-US" sz="2000" dirty="0">
                          <a:effectLst/>
                          <a:latin typeface="Arial"/>
                        </a:rPr>
                        <a:t>175 (</a:t>
                      </a:r>
                      <a:r>
                        <a:rPr lang="en-US" sz="2000" b="1" dirty="0">
                          <a:effectLst/>
                          <a:latin typeface="Arial"/>
                        </a:rPr>
                        <a:t>72.3</a:t>
                      </a:r>
                      <a:r>
                        <a:rPr lang="en-US" sz="2000" dirty="0">
                          <a:effectLst/>
                          <a:latin typeface="Arial"/>
                        </a:rPr>
                        <a:t>)</a:t>
                      </a:r>
                    </a:p>
                  </a:txBody>
                  <a:tcPr marL="68580" marR="68580" marT="0" marB="0" anchor="b"/>
                </a:tc>
                <a:tc>
                  <a:txBody>
                    <a:bodyPr/>
                    <a:lstStyle/>
                    <a:p>
                      <a:pPr algn="r">
                        <a:spcAft>
                          <a:spcPts val="0"/>
                        </a:spcAft>
                      </a:pPr>
                      <a:r>
                        <a:rPr lang="en-US" sz="2000" dirty="0">
                          <a:effectLst/>
                          <a:latin typeface="Arial"/>
                        </a:rPr>
                        <a:t>1.00 (0.68, 1.48)</a:t>
                      </a:r>
                    </a:p>
                  </a:txBody>
                  <a:tcPr marL="68580" marR="68580" marT="0" marB="0" anchor="b"/>
                </a:tc>
                <a:tc>
                  <a:txBody>
                    <a:bodyPr/>
                    <a:lstStyle/>
                    <a:p>
                      <a:pPr algn="r">
                        <a:spcAft>
                          <a:spcPts val="0"/>
                        </a:spcAft>
                      </a:pPr>
                      <a:r>
                        <a:rPr lang="en-US" sz="2000" dirty="0">
                          <a:effectLst/>
                          <a:latin typeface="Arial"/>
                        </a:rPr>
                        <a:t>0.99</a:t>
                      </a:r>
                    </a:p>
                  </a:txBody>
                  <a:tcPr marL="68580" marR="68580" marT="0" marB="0" anchor="b"/>
                </a:tc>
                <a:extLst>
                  <a:ext uri="{0D108BD9-81ED-4DB2-BD59-A6C34878D82A}">
                    <a16:rowId xmlns:a16="http://schemas.microsoft.com/office/drawing/2014/main" val="2636128557"/>
                  </a:ext>
                </a:extLst>
              </a:tr>
              <a:tr h="182880">
                <a:tc>
                  <a:txBody>
                    <a:bodyPr/>
                    <a:lstStyle/>
                    <a:p>
                      <a:pPr>
                        <a:spcAft>
                          <a:spcPts val="0"/>
                        </a:spcAft>
                      </a:pPr>
                      <a:r>
                        <a:rPr lang="en-US" sz="2000" dirty="0">
                          <a:effectLst/>
                          <a:latin typeface="Arial"/>
                        </a:rPr>
                        <a:t>Accepted FIT</a:t>
                      </a:r>
                    </a:p>
                  </a:txBody>
                  <a:tcPr marL="68580" marR="68580" marT="0" marB="0" anchor="b"/>
                </a:tc>
                <a:tc>
                  <a:txBody>
                    <a:bodyPr/>
                    <a:lstStyle/>
                    <a:p>
                      <a:pPr algn="r">
                        <a:spcAft>
                          <a:spcPts val="0"/>
                        </a:spcAft>
                      </a:pPr>
                      <a:r>
                        <a:rPr lang="en-US" sz="2000" dirty="0">
                          <a:effectLst/>
                          <a:highlight>
                            <a:srgbClr val="FFFF00"/>
                          </a:highlight>
                          <a:latin typeface="Arial"/>
                        </a:rPr>
                        <a:t>51 (19.1)</a:t>
                      </a:r>
                      <a:endParaRPr lang="en-US" sz="2000" dirty="0">
                        <a:effectLst/>
                        <a:latin typeface="Arial"/>
                      </a:endParaRPr>
                    </a:p>
                  </a:txBody>
                  <a:tcPr marL="68580" marR="68580" marT="0" marB="0" anchor="b"/>
                </a:tc>
                <a:tc>
                  <a:txBody>
                    <a:bodyPr/>
                    <a:lstStyle/>
                    <a:p>
                      <a:pPr algn="r">
                        <a:spcAft>
                          <a:spcPts val="0"/>
                        </a:spcAft>
                      </a:pPr>
                      <a:r>
                        <a:rPr lang="en-US" sz="2000" dirty="0">
                          <a:effectLst/>
                          <a:highlight>
                            <a:srgbClr val="FFFF00"/>
                          </a:highlight>
                          <a:latin typeface="Arial"/>
                        </a:rPr>
                        <a:t>88 (36.4)</a:t>
                      </a:r>
                      <a:endParaRPr lang="en-US" sz="2000" dirty="0">
                        <a:effectLst/>
                        <a:latin typeface="Arial"/>
                      </a:endParaRPr>
                    </a:p>
                  </a:txBody>
                  <a:tcPr marL="68580" marR="68580" marT="0" marB="0" anchor="b"/>
                </a:tc>
                <a:tc>
                  <a:txBody>
                    <a:bodyPr/>
                    <a:lstStyle/>
                    <a:p>
                      <a:pPr algn="r">
                        <a:spcAft>
                          <a:spcPts val="0"/>
                        </a:spcAft>
                      </a:pPr>
                      <a:r>
                        <a:rPr lang="en-US" sz="2000" dirty="0">
                          <a:effectLst/>
                          <a:highlight>
                            <a:srgbClr val="FFFF00"/>
                          </a:highlight>
                          <a:latin typeface="Arial"/>
                        </a:rPr>
                        <a:t>2.42 (1.62, 3.62)</a:t>
                      </a:r>
                      <a:endParaRPr lang="en-US" sz="2000" dirty="0">
                        <a:effectLst/>
                        <a:latin typeface="Arial"/>
                      </a:endParaRPr>
                    </a:p>
                  </a:txBody>
                  <a:tcPr marL="68580" marR="68580" marT="0" marB="0" anchor="b"/>
                </a:tc>
                <a:tc>
                  <a:txBody>
                    <a:bodyPr/>
                    <a:lstStyle/>
                    <a:p>
                      <a:pPr algn="r">
                        <a:spcAft>
                          <a:spcPts val="0"/>
                        </a:spcAft>
                      </a:pPr>
                      <a:r>
                        <a:rPr lang="en-US" sz="2000" dirty="0">
                          <a:effectLst/>
                          <a:highlight>
                            <a:srgbClr val="FFFF00"/>
                          </a:highlight>
                          <a:latin typeface="Arial"/>
                        </a:rPr>
                        <a:t>&lt;0.001</a:t>
                      </a:r>
                      <a:endParaRPr lang="en-US" sz="2000" dirty="0">
                        <a:effectLst/>
                        <a:latin typeface="Arial"/>
                      </a:endParaRPr>
                    </a:p>
                  </a:txBody>
                  <a:tcPr marL="68580" marR="68580" marT="0" marB="0" anchor="b"/>
                </a:tc>
                <a:extLst>
                  <a:ext uri="{0D108BD9-81ED-4DB2-BD59-A6C34878D82A}">
                    <a16:rowId xmlns:a16="http://schemas.microsoft.com/office/drawing/2014/main" val="1268845616"/>
                  </a:ext>
                </a:extLst>
              </a:tr>
              <a:tr h="182880">
                <a:tc>
                  <a:txBody>
                    <a:bodyPr/>
                    <a:lstStyle/>
                    <a:p>
                      <a:pPr>
                        <a:spcAft>
                          <a:spcPts val="0"/>
                        </a:spcAft>
                      </a:pPr>
                      <a:r>
                        <a:rPr lang="en-US" sz="2000" dirty="0">
                          <a:effectLst/>
                          <a:latin typeface="Arial"/>
                        </a:rPr>
                        <a:t>Completed FIT</a:t>
                      </a:r>
                    </a:p>
                  </a:txBody>
                  <a:tcPr marL="68580" marR="68580" marT="0" marB="0" anchor="b"/>
                </a:tc>
                <a:tc>
                  <a:txBody>
                    <a:bodyPr/>
                    <a:lstStyle/>
                    <a:p>
                      <a:pPr algn="r">
                        <a:spcAft>
                          <a:spcPts val="0"/>
                        </a:spcAft>
                      </a:pPr>
                      <a:r>
                        <a:rPr lang="en-US" sz="2000" dirty="0">
                          <a:effectLst/>
                          <a:latin typeface="Arial"/>
                        </a:rPr>
                        <a:t>26 (9.7)</a:t>
                      </a:r>
                    </a:p>
                  </a:txBody>
                  <a:tcPr marL="68580" marR="68580" marT="0" marB="0" anchor="b"/>
                </a:tc>
                <a:tc>
                  <a:txBody>
                    <a:bodyPr/>
                    <a:lstStyle/>
                    <a:p>
                      <a:pPr algn="r">
                        <a:spcAft>
                          <a:spcPts val="0"/>
                        </a:spcAft>
                      </a:pPr>
                      <a:r>
                        <a:rPr lang="en-US" sz="2000" dirty="0">
                          <a:effectLst/>
                          <a:latin typeface="Arial"/>
                        </a:rPr>
                        <a:t>36 (14.9)</a:t>
                      </a:r>
                    </a:p>
                  </a:txBody>
                  <a:tcPr marL="68580" marR="68580" marT="0" marB="0" anchor="b"/>
                </a:tc>
                <a:tc>
                  <a:txBody>
                    <a:bodyPr/>
                    <a:lstStyle/>
                    <a:p>
                      <a:pPr algn="r">
                        <a:spcAft>
                          <a:spcPts val="0"/>
                        </a:spcAft>
                      </a:pPr>
                      <a:r>
                        <a:rPr lang="en-US" sz="2000" dirty="0">
                          <a:effectLst/>
                          <a:latin typeface="Arial"/>
                        </a:rPr>
                        <a:t>1.62 (0.95, 2.77)</a:t>
                      </a:r>
                    </a:p>
                  </a:txBody>
                  <a:tcPr marL="68580" marR="68580" marT="0" marB="0" anchor="b"/>
                </a:tc>
                <a:tc>
                  <a:txBody>
                    <a:bodyPr/>
                    <a:lstStyle/>
                    <a:p>
                      <a:pPr algn="r">
                        <a:spcAft>
                          <a:spcPts val="0"/>
                        </a:spcAft>
                      </a:pPr>
                      <a:r>
                        <a:rPr lang="en-US" sz="2000" dirty="0">
                          <a:effectLst/>
                          <a:latin typeface="Arial"/>
                        </a:rPr>
                        <a:t>0.07</a:t>
                      </a:r>
                    </a:p>
                  </a:txBody>
                  <a:tcPr marL="68580" marR="68580" marT="0" marB="0" anchor="b"/>
                </a:tc>
                <a:extLst>
                  <a:ext uri="{0D108BD9-81ED-4DB2-BD59-A6C34878D82A}">
                    <a16:rowId xmlns:a16="http://schemas.microsoft.com/office/drawing/2014/main" val="2487859797"/>
                  </a:ext>
                </a:extLst>
              </a:tr>
              <a:tr h="182880">
                <a:tc>
                  <a:txBody>
                    <a:bodyPr/>
                    <a:lstStyle/>
                    <a:p>
                      <a:pPr>
                        <a:spcAft>
                          <a:spcPts val="0"/>
                        </a:spcAft>
                      </a:pPr>
                      <a:r>
                        <a:rPr lang="en-US" sz="2000" dirty="0">
                          <a:effectLst/>
                          <a:latin typeface="Arial"/>
                        </a:rPr>
                        <a:t>Prefers Colonoscopy</a:t>
                      </a:r>
                    </a:p>
                  </a:txBody>
                  <a:tcPr marL="68580" marR="68580" marT="0" marB="0" anchor="b"/>
                </a:tc>
                <a:tc>
                  <a:txBody>
                    <a:bodyPr/>
                    <a:lstStyle/>
                    <a:p>
                      <a:pPr algn="r">
                        <a:spcAft>
                          <a:spcPts val="0"/>
                        </a:spcAft>
                      </a:pPr>
                      <a:r>
                        <a:rPr lang="en-US" sz="2000" dirty="0">
                          <a:effectLst/>
                          <a:latin typeface="Arial"/>
                        </a:rPr>
                        <a:t>50 (18.7)</a:t>
                      </a:r>
                    </a:p>
                  </a:txBody>
                  <a:tcPr marL="68580" marR="68580" marT="0" marB="0" anchor="b"/>
                </a:tc>
                <a:tc>
                  <a:txBody>
                    <a:bodyPr/>
                    <a:lstStyle/>
                    <a:p>
                      <a:pPr algn="r">
                        <a:spcAft>
                          <a:spcPts val="0"/>
                        </a:spcAft>
                      </a:pPr>
                      <a:r>
                        <a:rPr lang="en-US" sz="2000" dirty="0">
                          <a:effectLst/>
                          <a:latin typeface="Arial"/>
                        </a:rPr>
                        <a:t>48 (19.8)</a:t>
                      </a:r>
                    </a:p>
                  </a:txBody>
                  <a:tcPr marL="68580" marR="68580" marT="0" marB="0" anchor="b"/>
                </a:tc>
                <a:tc>
                  <a:txBody>
                    <a:bodyPr/>
                    <a:lstStyle/>
                    <a:p>
                      <a:pPr algn="r">
                        <a:spcAft>
                          <a:spcPts val="0"/>
                        </a:spcAft>
                      </a:pPr>
                      <a:r>
                        <a:rPr lang="en-US" sz="2000" dirty="0">
                          <a:effectLst/>
                          <a:latin typeface="Arial"/>
                        </a:rPr>
                        <a:t>1.07 (0.69, 1.67)</a:t>
                      </a:r>
                    </a:p>
                  </a:txBody>
                  <a:tcPr marL="68580" marR="68580" marT="0" marB="0" anchor="b"/>
                </a:tc>
                <a:tc>
                  <a:txBody>
                    <a:bodyPr/>
                    <a:lstStyle/>
                    <a:p>
                      <a:pPr algn="r">
                        <a:spcAft>
                          <a:spcPts val="0"/>
                        </a:spcAft>
                      </a:pPr>
                      <a:r>
                        <a:rPr lang="en-US" sz="2000" dirty="0">
                          <a:effectLst/>
                          <a:latin typeface="Arial"/>
                        </a:rPr>
                        <a:t>0.75</a:t>
                      </a:r>
                    </a:p>
                  </a:txBody>
                  <a:tcPr marL="68580" marR="68580" marT="0" marB="0" anchor="b"/>
                </a:tc>
                <a:extLst>
                  <a:ext uri="{0D108BD9-81ED-4DB2-BD59-A6C34878D82A}">
                    <a16:rowId xmlns:a16="http://schemas.microsoft.com/office/drawing/2014/main" val="3933977003"/>
                  </a:ext>
                </a:extLst>
              </a:tr>
              <a:tr h="182880">
                <a:tc>
                  <a:txBody>
                    <a:bodyPr/>
                    <a:lstStyle/>
                    <a:p>
                      <a:pPr>
                        <a:spcAft>
                          <a:spcPts val="0"/>
                        </a:spcAft>
                      </a:pPr>
                      <a:r>
                        <a:rPr lang="en-US" sz="2000" dirty="0">
                          <a:effectLst/>
                          <a:latin typeface="Arial"/>
                        </a:rPr>
                        <a:t>Completed Colonoscopy</a:t>
                      </a:r>
                    </a:p>
                  </a:txBody>
                  <a:tcPr marL="68580" marR="68580" marT="0" marB="0" anchor="b"/>
                </a:tc>
                <a:tc>
                  <a:txBody>
                    <a:bodyPr/>
                    <a:lstStyle/>
                    <a:p>
                      <a:pPr algn="r">
                        <a:spcAft>
                          <a:spcPts val="0"/>
                        </a:spcAft>
                      </a:pPr>
                      <a:r>
                        <a:rPr lang="en-US" sz="2000" dirty="0">
                          <a:effectLst/>
                          <a:highlight>
                            <a:srgbClr val="FFFF00"/>
                          </a:highlight>
                          <a:latin typeface="Arial"/>
                        </a:rPr>
                        <a:t>6 (2.3)</a:t>
                      </a:r>
                      <a:endParaRPr lang="en-US" sz="2000" dirty="0">
                        <a:effectLst/>
                        <a:latin typeface="Arial"/>
                      </a:endParaRPr>
                    </a:p>
                  </a:txBody>
                  <a:tcPr marL="68580" marR="68580" marT="0" marB="0" anchor="b"/>
                </a:tc>
                <a:tc>
                  <a:txBody>
                    <a:bodyPr/>
                    <a:lstStyle/>
                    <a:p>
                      <a:pPr algn="r">
                        <a:spcAft>
                          <a:spcPts val="0"/>
                        </a:spcAft>
                      </a:pPr>
                      <a:r>
                        <a:rPr lang="en-US" sz="2000" dirty="0">
                          <a:effectLst/>
                          <a:highlight>
                            <a:srgbClr val="FFFF00"/>
                          </a:highlight>
                          <a:latin typeface="Arial"/>
                        </a:rPr>
                        <a:t>15 (6.2)</a:t>
                      </a:r>
                      <a:endParaRPr lang="en-US" sz="2000" dirty="0">
                        <a:effectLst/>
                        <a:latin typeface="Arial"/>
                      </a:endParaRPr>
                    </a:p>
                  </a:txBody>
                  <a:tcPr marL="68580" marR="68580" marT="0" marB="0" anchor="b"/>
                </a:tc>
                <a:tc>
                  <a:txBody>
                    <a:bodyPr/>
                    <a:lstStyle/>
                    <a:p>
                      <a:pPr algn="r">
                        <a:spcAft>
                          <a:spcPts val="0"/>
                        </a:spcAft>
                      </a:pPr>
                      <a:r>
                        <a:rPr lang="en-US" sz="2000" dirty="0">
                          <a:effectLst/>
                          <a:highlight>
                            <a:srgbClr val="FFFF00"/>
                          </a:highlight>
                          <a:latin typeface="Arial"/>
                        </a:rPr>
                        <a:t>2.87 (1.09, 7.53)</a:t>
                      </a:r>
                      <a:endParaRPr lang="en-US" sz="2000" dirty="0">
                        <a:effectLst/>
                        <a:latin typeface="Arial"/>
                      </a:endParaRPr>
                    </a:p>
                  </a:txBody>
                  <a:tcPr marL="68580" marR="68580" marT="0" marB="0" anchor="b"/>
                </a:tc>
                <a:tc>
                  <a:txBody>
                    <a:bodyPr/>
                    <a:lstStyle/>
                    <a:p>
                      <a:pPr algn="r">
                        <a:spcAft>
                          <a:spcPts val="0"/>
                        </a:spcAft>
                      </a:pPr>
                      <a:r>
                        <a:rPr lang="en-US" sz="2000" dirty="0">
                          <a:effectLst/>
                          <a:highlight>
                            <a:srgbClr val="FFFF00"/>
                          </a:highlight>
                          <a:latin typeface="Arial"/>
                        </a:rPr>
                        <a:t>0.02</a:t>
                      </a:r>
                      <a:endParaRPr lang="en-US" sz="2000" dirty="0">
                        <a:effectLst/>
                        <a:latin typeface="Arial"/>
                      </a:endParaRPr>
                    </a:p>
                  </a:txBody>
                  <a:tcPr marL="68580" marR="68580" marT="0" marB="0" anchor="b"/>
                </a:tc>
                <a:extLst>
                  <a:ext uri="{0D108BD9-81ED-4DB2-BD59-A6C34878D82A}">
                    <a16:rowId xmlns:a16="http://schemas.microsoft.com/office/drawing/2014/main" val="402827967"/>
                  </a:ext>
                </a:extLst>
              </a:tr>
              <a:tr h="182880">
                <a:tc>
                  <a:txBody>
                    <a:bodyPr/>
                    <a:lstStyle/>
                    <a:p>
                      <a:pPr>
                        <a:spcAft>
                          <a:spcPts val="0"/>
                        </a:spcAft>
                      </a:pPr>
                      <a:r>
                        <a:rPr lang="en-US" sz="2000" dirty="0">
                          <a:effectLst/>
                          <a:latin typeface="Arial"/>
                        </a:rPr>
                        <a:t>Received Flu Vaccine</a:t>
                      </a:r>
                    </a:p>
                  </a:txBody>
                  <a:tcPr marL="68580" marR="68580" marT="0" marB="0" anchor="b"/>
                </a:tc>
                <a:tc>
                  <a:txBody>
                    <a:bodyPr/>
                    <a:lstStyle/>
                    <a:p>
                      <a:pPr algn="r">
                        <a:spcAft>
                          <a:spcPts val="0"/>
                        </a:spcAft>
                      </a:pPr>
                      <a:r>
                        <a:rPr lang="en-US" sz="2000" dirty="0">
                          <a:effectLst/>
                          <a:latin typeface="Arial"/>
                        </a:rPr>
                        <a:t>163 (61.1)</a:t>
                      </a:r>
                    </a:p>
                  </a:txBody>
                  <a:tcPr marL="68580" marR="68580" marT="0" marB="0" anchor="b"/>
                </a:tc>
                <a:tc>
                  <a:txBody>
                    <a:bodyPr/>
                    <a:lstStyle/>
                    <a:p>
                      <a:pPr algn="r">
                        <a:spcAft>
                          <a:spcPts val="0"/>
                        </a:spcAft>
                      </a:pPr>
                      <a:r>
                        <a:rPr lang="en-US" sz="2000" dirty="0">
                          <a:effectLst/>
                          <a:latin typeface="Arial"/>
                        </a:rPr>
                        <a:t>135 (55.8)</a:t>
                      </a:r>
                    </a:p>
                  </a:txBody>
                  <a:tcPr marL="68580" marR="68580" marT="0" marB="0" anchor="b"/>
                </a:tc>
                <a:tc>
                  <a:txBody>
                    <a:bodyPr/>
                    <a:lstStyle/>
                    <a:p>
                      <a:pPr algn="r">
                        <a:spcAft>
                          <a:spcPts val="0"/>
                        </a:spcAft>
                      </a:pPr>
                      <a:r>
                        <a:rPr lang="en-US" sz="2000" dirty="0">
                          <a:effectLst/>
                          <a:latin typeface="Arial"/>
                        </a:rPr>
                        <a:t>0.81 (0.57, 1.15)</a:t>
                      </a:r>
                    </a:p>
                  </a:txBody>
                  <a:tcPr marL="68580" marR="68580" marT="0" marB="0" anchor="b"/>
                </a:tc>
                <a:tc>
                  <a:txBody>
                    <a:bodyPr/>
                    <a:lstStyle/>
                    <a:p>
                      <a:pPr algn="r">
                        <a:spcAft>
                          <a:spcPts val="0"/>
                        </a:spcAft>
                      </a:pPr>
                      <a:r>
                        <a:rPr lang="en-US" sz="2000" dirty="0">
                          <a:effectLst/>
                          <a:latin typeface="Arial"/>
                        </a:rPr>
                        <a:t>0.22</a:t>
                      </a:r>
                    </a:p>
                  </a:txBody>
                  <a:tcPr marL="68580" marR="68580" marT="0" marB="0" anchor="b"/>
                </a:tc>
                <a:extLst>
                  <a:ext uri="{0D108BD9-81ED-4DB2-BD59-A6C34878D82A}">
                    <a16:rowId xmlns:a16="http://schemas.microsoft.com/office/drawing/2014/main" val="3785954379"/>
                  </a:ext>
                </a:extLst>
              </a:tr>
              <a:tr h="182880">
                <a:tc>
                  <a:txBody>
                    <a:bodyPr/>
                    <a:lstStyle/>
                    <a:p>
                      <a:pPr>
                        <a:spcAft>
                          <a:spcPts val="0"/>
                        </a:spcAft>
                      </a:pPr>
                      <a:r>
                        <a:rPr lang="en-US" sz="2000" dirty="0">
                          <a:effectLst/>
                          <a:latin typeface="Arial"/>
                        </a:rPr>
                        <a:t>CRCS Up-to-date </a:t>
                      </a:r>
                    </a:p>
                  </a:txBody>
                  <a:tcPr marL="68580" marR="68580" marT="0" marB="0" anchor="b"/>
                </a:tc>
                <a:tc>
                  <a:txBody>
                    <a:bodyPr/>
                    <a:lstStyle/>
                    <a:p>
                      <a:pPr algn="r">
                        <a:spcAft>
                          <a:spcPts val="0"/>
                        </a:spcAft>
                      </a:pPr>
                      <a:r>
                        <a:rPr lang="en-US" sz="2000" dirty="0">
                          <a:effectLst/>
                          <a:highlight>
                            <a:srgbClr val="FFFF00"/>
                          </a:highlight>
                          <a:latin typeface="Arial"/>
                        </a:rPr>
                        <a:t>32 (12)</a:t>
                      </a:r>
                      <a:endParaRPr lang="en-US" sz="2000" dirty="0">
                        <a:effectLst/>
                        <a:latin typeface="Arial"/>
                      </a:endParaRPr>
                    </a:p>
                  </a:txBody>
                  <a:tcPr marL="68580" marR="68580" marT="0" marB="0" anchor="b"/>
                </a:tc>
                <a:tc>
                  <a:txBody>
                    <a:bodyPr/>
                    <a:lstStyle/>
                    <a:p>
                      <a:pPr algn="r">
                        <a:spcAft>
                          <a:spcPts val="0"/>
                        </a:spcAft>
                      </a:pPr>
                      <a:r>
                        <a:rPr lang="en-US" sz="2000" dirty="0">
                          <a:effectLst/>
                          <a:highlight>
                            <a:srgbClr val="FFFF00"/>
                          </a:highlight>
                          <a:latin typeface="Arial"/>
                        </a:rPr>
                        <a:t>51 (21.1)</a:t>
                      </a:r>
                      <a:endParaRPr lang="en-US" sz="2000" dirty="0">
                        <a:effectLst/>
                        <a:latin typeface="Arial"/>
                      </a:endParaRPr>
                    </a:p>
                  </a:txBody>
                  <a:tcPr marL="68580" marR="68580" marT="0" marB="0" anchor="b"/>
                </a:tc>
                <a:tc>
                  <a:txBody>
                    <a:bodyPr/>
                    <a:lstStyle/>
                    <a:p>
                      <a:pPr algn="r">
                        <a:spcAft>
                          <a:spcPts val="0"/>
                        </a:spcAft>
                      </a:pPr>
                      <a:r>
                        <a:rPr lang="en-US" sz="2000" dirty="0">
                          <a:effectLst/>
                          <a:highlight>
                            <a:srgbClr val="FFFF00"/>
                          </a:highlight>
                          <a:latin typeface="Arial"/>
                        </a:rPr>
                        <a:t>1.96 (1.21, 3.17)</a:t>
                      </a:r>
                      <a:endParaRPr lang="en-US" sz="2000" dirty="0">
                        <a:effectLst/>
                        <a:latin typeface="Arial"/>
                      </a:endParaRPr>
                    </a:p>
                  </a:txBody>
                  <a:tcPr marL="68580" marR="68580" marT="0" marB="0" anchor="b"/>
                </a:tc>
                <a:tc>
                  <a:txBody>
                    <a:bodyPr/>
                    <a:lstStyle/>
                    <a:p>
                      <a:pPr algn="r">
                        <a:spcAft>
                          <a:spcPts val="0"/>
                        </a:spcAft>
                      </a:pPr>
                      <a:r>
                        <a:rPr lang="en-US" sz="2000" dirty="0">
                          <a:effectLst/>
                          <a:highlight>
                            <a:srgbClr val="FFFF00"/>
                          </a:highlight>
                          <a:latin typeface="Arial"/>
                        </a:rPr>
                        <a:t>0.006</a:t>
                      </a:r>
                      <a:endParaRPr lang="en-US" sz="2000" dirty="0">
                        <a:effectLst/>
                        <a:latin typeface="Arial"/>
                      </a:endParaRPr>
                    </a:p>
                  </a:txBody>
                  <a:tcPr marL="68580" marR="68580" marT="0" marB="0" anchor="b"/>
                </a:tc>
                <a:extLst>
                  <a:ext uri="{0D108BD9-81ED-4DB2-BD59-A6C34878D82A}">
                    <a16:rowId xmlns:a16="http://schemas.microsoft.com/office/drawing/2014/main" val="66691839"/>
                  </a:ext>
                </a:extLst>
              </a:tr>
            </a:tbl>
          </a:graphicData>
        </a:graphic>
      </p:graphicFrame>
    </p:spTree>
    <p:extLst>
      <p:ext uri="{BB962C8B-B14F-4D97-AF65-F5344CB8AC3E}">
        <p14:creationId xmlns:p14="http://schemas.microsoft.com/office/powerpoint/2010/main" val="30061033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32A7A7A-6CED-4673-B766-955EE9EC0445}"/>
              </a:ext>
            </a:extLst>
          </p:cNvPr>
          <p:cNvSpPr txBox="1"/>
          <p:nvPr/>
        </p:nvSpPr>
        <p:spPr>
          <a:xfrm>
            <a:off x="1628775" y="85725"/>
            <a:ext cx="9458325"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a:t>DISCUSSION</a:t>
            </a:r>
            <a:endParaRPr lang="en-US" b="1" dirty="0"/>
          </a:p>
        </p:txBody>
      </p:sp>
      <p:sp>
        <p:nvSpPr>
          <p:cNvPr id="2" name="TextBox 1">
            <a:extLst>
              <a:ext uri="{FF2B5EF4-FFF2-40B4-BE49-F238E27FC236}">
                <a16:creationId xmlns:a16="http://schemas.microsoft.com/office/drawing/2014/main" id="{17A0A759-33BE-46E9-B28C-0DA2273BCC18}"/>
              </a:ext>
            </a:extLst>
          </p:cNvPr>
          <p:cNvSpPr txBox="1"/>
          <p:nvPr/>
        </p:nvSpPr>
        <p:spPr>
          <a:xfrm>
            <a:off x="1623203" y="570062"/>
            <a:ext cx="9465812" cy="62478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Font typeface="Arial"/>
              <a:buChar char="•"/>
            </a:pPr>
            <a:r>
              <a:rPr lang="en-US" sz="2000" dirty="0">
                <a:latin typeface="Arial"/>
                <a:ea typeface="+mn-lt"/>
                <a:cs typeface="+mn-lt"/>
              </a:rPr>
              <a:t>Statistically significant increase in FIT acceptance and colonoscopy completion in clinics using Flu-Fit program</a:t>
            </a:r>
            <a:endParaRPr lang="en-US" sz="2000" dirty="0">
              <a:latin typeface="Arial"/>
              <a:cs typeface="Arial"/>
            </a:endParaRPr>
          </a:p>
          <a:p>
            <a:endParaRPr lang="en-US" sz="2000" dirty="0">
              <a:latin typeface="Arial"/>
              <a:ea typeface="+mn-lt"/>
              <a:cs typeface="+mn-lt"/>
            </a:endParaRPr>
          </a:p>
          <a:p>
            <a:pPr>
              <a:buFont typeface="Arial"/>
              <a:buChar char="•"/>
            </a:pPr>
            <a:r>
              <a:rPr lang="en-US" sz="2000" dirty="0">
                <a:latin typeface="Arial"/>
                <a:ea typeface="+mn-lt"/>
                <a:cs typeface="+mn-lt"/>
              </a:rPr>
              <a:t>Overall increase in CRCS rates with use of both FIT and colonoscopy </a:t>
            </a:r>
          </a:p>
          <a:p>
            <a:r>
              <a:rPr lang="en-US" sz="2000" dirty="0">
                <a:latin typeface="Arial"/>
                <a:ea typeface="+mn-lt"/>
                <a:cs typeface="+mn-lt"/>
              </a:rPr>
              <a:t>  from a 77% pre-intervention rate to:</a:t>
            </a:r>
            <a:endParaRPr lang="en-US" dirty="0"/>
          </a:p>
          <a:p>
            <a:pPr lvl="1">
              <a:buFont typeface="Arial"/>
              <a:buChar char="•"/>
            </a:pPr>
            <a:r>
              <a:rPr lang="en-US" sz="2000" b="1" dirty="0">
                <a:latin typeface="Arial"/>
                <a:ea typeface="+mn-lt"/>
                <a:cs typeface="+mn-lt"/>
              </a:rPr>
              <a:t> 81.9% in Flu-FIT group</a:t>
            </a:r>
            <a:endParaRPr lang="en-US" sz="2000" b="1" dirty="0"/>
          </a:p>
          <a:p>
            <a:pPr lvl="1">
              <a:buFont typeface="Arial"/>
              <a:buChar char="•"/>
            </a:pPr>
            <a:r>
              <a:rPr lang="en-US" sz="2000" dirty="0">
                <a:latin typeface="Arial"/>
                <a:ea typeface="+mn-lt"/>
                <a:cs typeface="Arial"/>
              </a:rPr>
              <a:t> 79.8% for standard care group</a:t>
            </a:r>
          </a:p>
          <a:p>
            <a:pPr lvl="1">
              <a:buFont typeface="Arial"/>
              <a:buChar char="•"/>
            </a:pPr>
            <a:endParaRPr lang="en-US" sz="2000" dirty="0">
              <a:latin typeface="Arial"/>
              <a:ea typeface="+mn-lt"/>
              <a:cs typeface="+mn-lt"/>
            </a:endParaRPr>
          </a:p>
          <a:p>
            <a:pPr>
              <a:buFont typeface="Arial"/>
              <a:buChar char="•"/>
            </a:pPr>
            <a:r>
              <a:rPr lang="en-US" sz="2000" dirty="0">
                <a:latin typeface="Arial"/>
                <a:ea typeface="+mn-lt"/>
                <a:cs typeface="+mn-lt"/>
              </a:rPr>
              <a:t>Limitations:</a:t>
            </a:r>
          </a:p>
          <a:p>
            <a:pPr lvl="1">
              <a:buFont typeface="Arial"/>
              <a:buChar char="•"/>
            </a:pPr>
            <a:r>
              <a:rPr lang="en-US" sz="2000" dirty="0">
                <a:latin typeface="Arial"/>
                <a:ea typeface="+mn-lt"/>
                <a:cs typeface="+mn-lt"/>
              </a:rPr>
              <a:t>Lack of randomization of the Flu-FIT and standard care patient groups</a:t>
            </a:r>
          </a:p>
          <a:p>
            <a:pPr lvl="1">
              <a:buFont typeface="Arial"/>
              <a:buChar char="•"/>
            </a:pPr>
            <a:r>
              <a:rPr lang="en-US" sz="2000" dirty="0">
                <a:latin typeface="Arial"/>
                <a:ea typeface="+mn-lt"/>
                <a:cs typeface="+mn-lt"/>
              </a:rPr>
              <a:t>Results not generalizable as project took place in an integrated healthcare system with unique patient population (Veterans)</a:t>
            </a:r>
            <a:endParaRPr lang="en-US" sz="2000" dirty="0">
              <a:latin typeface="Arial"/>
              <a:cs typeface="Arial"/>
            </a:endParaRPr>
          </a:p>
          <a:p>
            <a:pPr lvl="1"/>
            <a:endParaRPr lang="en-US" sz="2000" dirty="0">
              <a:latin typeface="Arial"/>
              <a:ea typeface="+mn-lt"/>
              <a:cs typeface="+mn-lt"/>
            </a:endParaRPr>
          </a:p>
          <a:p>
            <a:pPr>
              <a:buFont typeface="Arial"/>
              <a:buChar char="•"/>
            </a:pPr>
            <a:r>
              <a:rPr lang="en-US" sz="2000" dirty="0">
                <a:latin typeface="Arial"/>
                <a:ea typeface="+mn-lt"/>
                <a:cs typeface="+mn-lt"/>
              </a:rPr>
              <a:t>Implications for future projects</a:t>
            </a:r>
          </a:p>
          <a:p>
            <a:pPr lvl="1">
              <a:buFont typeface="Arial"/>
              <a:buChar char="•"/>
            </a:pPr>
            <a:r>
              <a:rPr lang="en-US" sz="2000" dirty="0">
                <a:latin typeface="Arial"/>
                <a:ea typeface="+mn-lt"/>
                <a:cs typeface="+mn-lt"/>
              </a:rPr>
              <a:t>Only 36 out of 88 patients accepting a FIT kit in study group completed the testing</a:t>
            </a:r>
          </a:p>
          <a:p>
            <a:pPr lvl="1"/>
            <a:endParaRPr lang="en-US" sz="2000" dirty="0">
              <a:latin typeface="Arial"/>
              <a:ea typeface="+mn-lt"/>
              <a:cs typeface="+mn-lt"/>
            </a:endParaRPr>
          </a:p>
          <a:p>
            <a:pPr lvl="1">
              <a:buFont typeface="Arial"/>
              <a:buChar char="•"/>
            </a:pPr>
            <a:r>
              <a:rPr lang="en-US" sz="2000" dirty="0">
                <a:latin typeface="Arial"/>
                <a:ea typeface="+mn-lt"/>
                <a:cs typeface="+mn-lt"/>
              </a:rPr>
              <a:t>Project reach limited to the patients visiting the clinic during the influenza season, but protocols may be adapted to run year-round in future implementations</a:t>
            </a:r>
          </a:p>
        </p:txBody>
      </p:sp>
    </p:spTree>
    <p:extLst>
      <p:ext uri="{BB962C8B-B14F-4D97-AF65-F5344CB8AC3E}">
        <p14:creationId xmlns:p14="http://schemas.microsoft.com/office/powerpoint/2010/main" val="42283524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9BAFD00-DED0-498E-8AEA-72523EBC2ED0}"/>
              </a:ext>
            </a:extLst>
          </p:cNvPr>
          <p:cNvSpPr txBox="1"/>
          <p:nvPr/>
        </p:nvSpPr>
        <p:spPr>
          <a:xfrm>
            <a:off x="1628775" y="85725"/>
            <a:ext cx="9458325"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a:t>ACKNOWLEDGEMENTS</a:t>
            </a:r>
            <a:endParaRPr lang="en-US" b="1" dirty="0"/>
          </a:p>
        </p:txBody>
      </p:sp>
      <p:sp>
        <p:nvSpPr>
          <p:cNvPr id="2" name="TextBox 1">
            <a:extLst>
              <a:ext uri="{FF2B5EF4-FFF2-40B4-BE49-F238E27FC236}">
                <a16:creationId xmlns:a16="http://schemas.microsoft.com/office/drawing/2014/main" id="{2ADED559-23E0-4419-A296-8D63025A85F3}"/>
              </a:ext>
            </a:extLst>
          </p:cNvPr>
          <p:cNvSpPr txBox="1"/>
          <p:nvPr/>
        </p:nvSpPr>
        <p:spPr>
          <a:xfrm>
            <a:off x="1622036" y="455057"/>
            <a:ext cx="9471802"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t>Support for this project was provided to the Preventive Medicine Residency Program </a:t>
            </a:r>
            <a:endParaRPr lang="en-US" dirty="0"/>
          </a:p>
          <a:p>
            <a:r>
              <a:rPr lang="en-US" sz="2000" dirty="0"/>
              <a:t>by the American Cancer Society Physician Training Award in Cancer Prevention </a:t>
            </a:r>
            <a:endParaRPr lang="en-US" dirty="0"/>
          </a:p>
          <a:p>
            <a:r>
              <a:rPr lang="en-US" sz="2000" dirty="0"/>
              <a:t>and the East Orange VA Hospital.  </a:t>
            </a:r>
            <a:endParaRPr lang="en-US" dirty="0"/>
          </a:p>
          <a:p>
            <a:endParaRPr lang="en-US" dirty="0"/>
          </a:p>
          <a:p>
            <a:endParaRPr lang="en-US" dirty="0"/>
          </a:p>
        </p:txBody>
      </p:sp>
      <p:pic>
        <p:nvPicPr>
          <p:cNvPr id="4" name="Picture 4" descr="A group of people posing for a photo&#10;&#10;Description generated with very high confidence">
            <a:extLst>
              <a:ext uri="{FF2B5EF4-FFF2-40B4-BE49-F238E27FC236}">
                <a16:creationId xmlns:a16="http://schemas.microsoft.com/office/drawing/2014/main" id="{D80460C5-897B-4A2E-9F2F-DAA2941A95D4}"/>
              </a:ext>
            </a:extLst>
          </p:cNvPr>
          <p:cNvPicPr>
            <a:picLocks noChangeAspect="1"/>
          </p:cNvPicPr>
          <p:nvPr/>
        </p:nvPicPr>
        <p:blipFill>
          <a:blip r:embed="rId3"/>
          <a:stretch>
            <a:fillRect/>
          </a:stretch>
        </p:blipFill>
        <p:spPr>
          <a:xfrm>
            <a:off x="3677997" y="2964632"/>
            <a:ext cx="5359879" cy="3648168"/>
          </a:xfrm>
          <a:prstGeom prst="rect">
            <a:avLst/>
          </a:prstGeom>
        </p:spPr>
      </p:pic>
      <p:sp>
        <p:nvSpPr>
          <p:cNvPr id="6" name="TextBox 5">
            <a:extLst>
              <a:ext uri="{FF2B5EF4-FFF2-40B4-BE49-F238E27FC236}">
                <a16:creationId xmlns:a16="http://schemas.microsoft.com/office/drawing/2014/main" id="{628E089F-DB68-4B9F-8100-00939F783716}"/>
              </a:ext>
            </a:extLst>
          </p:cNvPr>
          <p:cNvSpPr txBox="1"/>
          <p:nvPr/>
        </p:nvSpPr>
        <p:spPr>
          <a:xfrm>
            <a:off x="1628775" y="1487304"/>
            <a:ext cx="9465063"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t>Special </a:t>
            </a:r>
            <a:r>
              <a:rPr lang="en-US" dirty="0" smtClean="0"/>
              <a:t>Thanks </a:t>
            </a:r>
            <a:endParaRPr lang="en-US" dirty="0"/>
          </a:p>
          <a:p>
            <a:r>
              <a:rPr lang="en-US" dirty="0" smtClean="0"/>
              <a:t>The </a:t>
            </a:r>
            <a:r>
              <a:rPr lang="en-US" dirty="0"/>
              <a:t>Preventive Medicine Faculty: </a:t>
            </a:r>
            <a:r>
              <a:rPr lang="en-US" dirty="0" smtClean="0"/>
              <a:t>Dr. Thomas, Dr. </a:t>
            </a:r>
            <a:r>
              <a:rPr lang="en-US" dirty="0" err="1"/>
              <a:t>Davidow</a:t>
            </a:r>
            <a:r>
              <a:rPr lang="en-US" dirty="0"/>
              <a:t>, </a:t>
            </a:r>
            <a:r>
              <a:rPr lang="en-US" dirty="0" smtClean="0"/>
              <a:t>Dr. Friedman and Dr. Korenblit</a:t>
            </a:r>
            <a:endParaRPr lang="en-US" dirty="0"/>
          </a:p>
          <a:p>
            <a:r>
              <a:rPr lang="en-US" dirty="0" smtClean="0"/>
              <a:t>Medical Student Research Assistant: Claudia Flores</a:t>
            </a:r>
          </a:p>
          <a:p>
            <a:r>
              <a:rPr lang="en-US" dirty="0"/>
              <a:t>T</a:t>
            </a:r>
            <a:r>
              <a:rPr lang="en-US" dirty="0" smtClean="0"/>
              <a:t>he </a:t>
            </a:r>
            <a:r>
              <a:rPr lang="en-US" dirty="0"/>
              <a:t>PACT nursing team that made this project possible: </a:t>
            </a:r>
            <a:endParaRPr lang="en-US" dirty="0">
              <a:ea typeface="+mn-lt"/>
              <a:cs typeface="+mn-lt"/>
            </a:endParaRPr>
          </a:p>
          <a:p>
            <a:r>
              <a:rPr lang="en-US" dirty="0">
                <a:ea typeface="+mn-lt"/>
                <a:cs typeface="+mn-lt"/>
              </a:rPr>
              <a:t>Nurse Vera, Resvelyn, Mary, Janice, Kim, Margarette, Mable, and Rudolfo</a:t>
            </a:r>
            <a:endParaRPr lang="en-US" dirty="0"/>
          </a:p>
        </p:txBody>
      </p:sp>
    </p:spTree>
    <p:extLst>
      <p:ext uri="{BB962C8B-B14F-4D97-AF65-F5344CB8AC3E}">
        <p14:creationId xmlns:p14="http://schemas.microsoft.com/office/powerpoint/2010/main" val="14294010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A8E7F0F-5E11-4785-94B9-C37395EE207D}"/>
              </a:ext>
            </a:extLst>
          </p:cNvPr>
          <p:cNvSpPr txBox="1"/>
          <p:nvPr/>
        </p:nvSpPr>
        <p:spPr>
          <a:xfrm>
            <a:off x="1628775" y="85725"/>
            <a:ext cx="9458325"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a:t>REFERENCES</a:t>
            </a:r>
            <a:endParaRPr lang="en-US" b="1" dirty="0"/>
          </a:p>
        </p:txBody>
      </p:sp>
      <p:sp>
        <p:nvSpPr>
          <p:cNvPr id="2" name="TextBox 1">
            <a:extLst>
              <a:ext uri="{FF2B5EF4-FFF2-40B4-BE49-F238E27FC236}">
                <a16:creationId xmlns:a16="http://schemas.microsoft.com/office/drawing/2014/main" id="{A5BC3F6B-8711-4E31-A789-EF2FEBF08BA3}"/>
              </a:ext>
            </a:extLst>
          </p:cNvPr>
          <p:cNvSpPr txBox="1"/>
          <p:nvPr/>
        </p:nvSpPr>
        <p:spPr>
          <a:xfrm>
            <a:off x="1633268" y="454325"/>
            <a:ext cx="9471803" cy="67403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a:ea typeface="+mn-lt"/>
                <a:cs typeface="+mn-lt"/>
              </a:rPr>
              <a:t>U.S. Cancer Statistics Working Group. U.S. Cancer Statistics Data Visualizations Tool, based on November 2017 submission data (1999-2015): U.S. Department of Health and Human Services, Centers for Disease Control and Prevention and National Cancer Institute; </a:t>
            </a:r>
            <a:r>
              <a:rPr lang="en-US" dirty="0">
                <a:ea typeface="+mn-lt"/>
                <a:cs typeface="+mn-lt"/>
                <a:hlinkClick r:id="rId3"/>
              </a:rPr>
              <a:t>www.cdc.gov/cancer/dataviz</a:t>
            </a:r>
            <a:r>
              <a:rPr lang="en-US">
                <a:ea typeface="+mn-lt"/>
                <a:cs typeface="+mn-lt"/>
              </a:rPr>
              <a:t>, June 2018.</a:t>
            </a:r>
            <a:endParaRPr lang="en-US"/>
          </a:p>
          <a:p>
            <a:r>
              <a:rPr lang="en-US" dirty="0">
                <a:ea typeface="+mn-lt"/>
                <a:cs typeface="+mn-lt"/>
              </a:rPr>
              <a:t>  </a:t>
            </a:r>
            <a:endParaRPr lang="en-US"/>
          </a:p>
          <a:p>
            <a:pPr marL="285750" indent="-285750">
              <a:buFont typeface="Arial"/>
              <a:buChar char="•"/>
            </a:pPr>
            <a:r>
              <a:rPr lang="en-US">
                <a:ea typeface="+mn-lt"/>
                <a:cs typeface="+mn-lt"/>
              </a:rPr>
              <a:t>Fight Colorectal Cancer. Fight Colorectal Cancer - Facts and Stats. 2018. October 2018 &lt;https://fightcolorectalcancer.org/prevent/about-colorectal-cancer/facts-stats/&gt;.</a:t>
            </a:r>
            <a:endParaRPr lang="en-US"/>
          </a:p>
          <a:p>
            <a:r>
              <a:rPr lang="en-US" dirty="0">
                <a:ea typeface="+mn-lt"/>
                <a:cs typeface="+mn-lt"/>
              </a:rPr>
              <a:t>  </a:t>
            </a:r>
            <a:endParaRPr lang="en-US"/>
          </a:p>
          <a:p>
            <a:pPr marL="285750" indent="-285750">
              <a:buFont typeface="Arial"/>
              <a:buChar char="•"/>
            </a:pPr>
            <a:r>
              <a:rPr lang="en-US">
                <a:ea typeface="+mn-lt"/>
                <a:cs typeface="+mn-lt"/>
              </a:rPr>
              <a:t>US Preventive Services Task Force. Screening for Colorectal Cancer. US Preventive Services Task Force Recommendation Statement. JAMA. 2016;315(23):2564–2575. doi:10.1001/jama.2016.5989</a:t>
            </a:r>
            <a:endParaRPr lang="en-US"/>
          </a:p>
          <a:p>
            <a:r>
              <a:rPr lang="en-US" dirty="0">
                <a:ea typeface="+mn-lt"/>
                <a:cs typeface="+mn-lt"/>
              </a:rPr>
              <a:t>  </a:t>
            </a:r>
            <a:endParaRPr lang="en-US"/>
          </a:p>
          <a:p>
            <a:pPr marL="285750" indent="-285750">
              <a:buFont typeface="Arial"/>
              <a:buChar char="•"/>
            </a:pPr>
            <a:r>
              <a:rPr lang="en-US">
                <a:ea typeface="+mn-lt"/>
                <a:cs typeface="+mn-lt"/>
              </a:rPr>
              <a:t>Potter, Michael B, et al. “Effectiveness and Reach of the FLU-FIT Project in an Integrated Health Care System: a Multisite Randomized Trial.” American Journal of Public Health, vol. 103, no. 6, June 2013, pp. 1128–33, doi:10.2105/AJPH.2012.300998.</a:t>
            </a:r>
            <a:endParaRPr lang="en-US"/>
          </a:p>
          <a:p>
            <a:r>
              <a:rPr lang="en-US" dirty="0">
                <a:ea typeface="+mn-lt"/>
                <a:cs typeface="+mn-lt"/>
              </a:rPr>
              <a:t>  </a:t>
            </a:r>
            <a:endParaRPr lang="en-US"/>
          </a:p>
          <a:p>
            <a:pPr marL="285750" indent="-285750">
              <a:buFont typeface="Arial"/>
              <a:buChar char="•"/>
            </a:pPr>
            <a:r>
              <a:rPr lang="en-US">
                <a:ea typeface="+mn-lt"/>
                <a:cs typeface="+mn-lt"/>
              </a:rPr>
              <a:t>Potter, Michael B., et al. “The Effectiveness of the FLU–FOBT Project in Primary Care: A Randomized Trial.” American Journal of Preventive Medicine, vol. 41, no. 1, Elsevier Inc., 2011, pp. 9–16, doi:10.1016/j.amepre.2011.03.011. </a:t>
            </a:r>
            <a:endParaRPr lang="en-US"/>
          </a:p>
          <a:p>
            <a:r>
              <a:rPr lang="en-US" dirty="0">
                <a:ea typeface="+mn-lt"/>
                <a:cs typeface="+mn-lt"/>
              </a:rPr>
              <a:t>  </a:t>
            </a:r>
            <a:endParaRPr lang="en-US"/>
          </a:p>
          <a:p>
            <a:pPr marL="285750" indent="-285750">
              <a:buFont typeface="Arial"/>
              <a:buChar char="•"/>
            </a:pPr>
            <a:r>
              <a:rPr lang="en-US">
                <a:ea typeface="+mn-lt"/>
                <a:cs typeface="+mn-lt"/>
              </a:rPr>
              <a:t>Ursin, G, et al. “Colorectal Cancer Screening Pilot: Comparative Effectiveness Research Using Two Screening Modalities.” Cancer Research, vol. 74, no. 19, AMER ASSOC CANCER RESEARCH, Oct. 2014, pp. 3242–3242, doi:10.1158/1538-7445.AM2014-3242.</a:t>
            </a:r>
            <a:endParaRPr lang="en-US"/>
          </a:p>
          <a:p>
            <a:r>
              <a:rPr lang="en-US" dirty="0">
                <a:ea typeface="+mn-lt"/>
                <a:cs typeface="+mn-lt"/>
              </a:rPr>
              <a:t>  </a:t>
            </a:r>
            <a:endParaRPr lang="en-US"/>
          </a:p>
        </p:txBody>
      </p:sp>
    </p:spTree>
    <p:extLst>
      <p:ext uri="{BB962C8B-B14F-4D97-AF65-F5344CB8AC3E}">
        <p14:creationId xmlns:p14="http://schemas.microsoft.com/office/powerpoint/2010/main" val="41272337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1453</TotalTime>
  <Words>1634</Words>
  <Application>Microsoft Office PowerPoint</Application>
  <PresentationFormat>Widescreen</PresentationFormat>
  <Paragraphs>203</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Arial,Sans-Serif</vt:lpstr>
      <vt:lpstr>Calibri</vt:lpstr>
      <vt:lpstr>Corbel</vt:lpstr>
      <vt:lpstr>Parallax</vt:lpstr>
      <vt:lpstr>Adaptation of the Flu-FIT Program  for Patient Aligned Care Teams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MSBMPMDF592L01 Generic User Account</dc:creator>
  <cp:lastModifiedBy>MSBMPMDF592L01 Generic User Account</cp:lastModifiedBy>
  <cp:revision>929</cp:revision>
  <dcterms:created xsi:type="dcterms:W3CDTF">2020-04-10T17:56:58Z</dcterms:created>
  <dcterms:modified xsi:type="dcterms:W3CDTF">2020-05-08T14:23:52Z</dcterms:modified>
</cp:coreProperties>
</file>